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xlsx" ContentType="application/vnd.openxmlformats-officedocument.spreadsheetml.sheet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0"/>
  </p:notesMasterIdLst>
  <p:sldIdLst>
    <p:sldId id="304" r:id="rId2"/>
    <p:sldId id="373" r:id="rId3"/>
    <p:sldId id="343" r:id="rId4"/>
    <p:sldId id="344" r:id="rId5"/>
    <p:sldId id="345" r:id="rId6"/>
    <p:sldId id="386" r:id="rId7"/>
    <p:sldId id="259" r:id="rId8"/>
    <p:sldId id="273" r:id="rId9"/>
    <p:sldId id="257" r:id="rId10"/>
    <p:sldId id="346" r:id="rId11"/>
    <p:sldId id="367" r:id="rId12"/>
    <p:sldId id="368" r:id="rId13"/>
    <p:sldId id="369" r:id="rId14"/>
    <p:sldId id="370" r:id="rId15"/>
    <p:sldId id="349" r:id="rId16"/>
    <p:sldId id="350" r:id="rId17"/>
    <p:sldId id="351" r:id="rId18"/>
    <p:sldId id="352" r:id="rId19"/>
    <p:sldId id="354" r:id="rId20"/>
    <p:sldId id="355" r:id="rId21"/>
    <p:sldId id="374" r:id="rId22"/>
    <p:sldId id="353" r:id="rId23"/>
    <p:sldId id="375" r:id="rId24"/>
    <p:sldId id="359" r:id="rId25"/>
    <p:sldId id="371" r:id="rId26"/>
    <p:sldId id="376" r:id="rId27"/>
    <p:sldId id="377" r:id="rId28"/>
    <p:sldId id="372" r:id="rId29"/>
    <p:sldId id="360" r:id="rId30"/>
    <p:sldId id="363" r:id="rId31"/>
    <p:sldId id="378" r:id="rId32"/>
    <p:sldId id="379" r:id="rId33"/>
    <p:sldId id="380" r:id="rId34"/>
    <p:sldId id="381" r:id="rId35"/>
    <p:sldId id="382" r:id="rId36"/>
    <p:sldId id="361" r:id="rId37"/>
    <p:sldId id="383" r:id="rId38"/>
    <p:sldId id="384" r:id="rId39"/>
  </p:sldIdLst>
  <p:sldSz cx="12192000" cy="6858000"/>
  <p:notesSz cx="6858000" cy="9144000"/>
  <p:embeddedFontLst>
    <p:embeddedFont>
      <p:font typeface="나눔스퀘어 ExtraBold" panose="020B0600000101010101" pitchFamily="50" charset="-127"/>
      <p:bold r:id="rId41"/>
    </p:embeddedFont>
    <p:embeddedFont>
      <p:font typeface="맑은 고딕" panose="020B0503020000020004" pitchFamily="50" charset="-127"/>
      <p:regular r:id="rId42"/>
      <p:bold r:id="rId43"/>
    </p:embeddedFont>
    <p:embeddedFont>
      <p:font typeface="나눔바른고딕 Light" panose="020B0603020101020101" pitchFamily="50" charset="-127"/>
      <p:regular r:id="rId44"/>
    </p:embeddedFont>
    <p:embeddedFont>
      <p:font typeface="나눔바른고딕" panose="020B0603020101020101" pitchFamily="50" charset="-127"/>
      <p:regular r:id="rId45"/>
      <p:bold r:id="rId46"/>
    </p:embeddedFont>
    <p:embeddedFont>
      <p:font typeface="배달의민족 한나는 열한살" panose="020B0600000101010101" pitchFamily="50" charset="-127"/>
      <p:regular r:id="rId47"/>
    </p:embeddedFont>
    <p:embeddedFont>
      <p:font typeface="나눔고딕 ExtraBold" panose="020D0904000000000000" pitchFamily="50" charset="-127"/>
      <p:bold r:id="rId4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0"/>
    <a:srgbClr val="FFFFFF"/>
    <a:srgbClr val="E33043"/>
    <a:srgbClr val="1376B5"/>
    <a:srgbClr val="EE9225"/>
    <a:srgbClr val="4472C4"/>
    <a:srgbClr val="F15922"/>
    <a:srgbClr val="F16915"/>
    <a:srgbClr val="01A7E1"/>
    <a:srgbClr val="F68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835" y="3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" Type="http://schemas.openxmlformats.org/officeDocument/2006/relationships/slide" Target="slides/slide4.xml"/><Relationship Id="rId82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altLang="ko-KR" b="1" dirty="0">
                <a:solidFill>
                  <a:schemeClr val="tx1"/>
                </a:solidFill>
              </a:rPr>
              <a:t>B2C</a:t>
            </a:r>
            <a:r>
              <a:rPr lang="en-US" altLang="ko-KR" b="1" baseline="0" dirty="0">
                <a:solidFill>
                  <a:schemeClr val="tx1"/>
                </a:solidFill>
              </a:rPr>
              <a:t> </a:t>
            </a:r>
            <a:r>
              <a:rPr lang="ko-KR" altLang="en-US" b="1" baseline="0">
                <a:solidFill>
                  <a:schemeClr val="tx1"/>
                </a:solidFill>
              </a:rPr>
              <a:t>온라인 성장 </a:t>
            </a:r>
            <a:r>
              <a:rPr lang="en-US" altLang="ko-KR" b="1" baseline="0">
                <a:solidFill>
                  <a:schemeClr val="tx1"/>
                </a:solidFill>
              </a:rPr>
              <a:t>Trend</a:t>
            </a:r>
            <a:endParaRPr lang="ko-KR" altLang="en-US" b="1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31388034264553999"/>
          <c:y val="2.569883337703194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인터넷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layout/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13년</c:v>
                </c:pt>
                <c:pt idx="1">
                  <c:v>14년</c:v>
                </c:pt>
                <c:pt idx="2">
                  <c:v>15년</c:v>
                </c:pt>
                <c:pt idx="3">
                  <c:v>16년</c:v>
                </c:pt>
                <c:pt idx="4">
                  <c:v>17년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31.9</c:v>
                </c:pt>
                <c:pt idx="1">
                  <c:v>30.4</c:v>
                </c:pt>
                <c:pt idx="2">
                  <c:v>29.2</c:v>
                </c:pt>
                <c:pt idx="3">
                  <c:v>30.1</c:v>
                </c:pt>
                <c:pt idx="4">
                  <c:v>30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99BA-4F8C-8BAA-A3467E1D67E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모바일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layout/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13년</c:v>
                </c:pt>
                <c:pt idx="1">
                  <c:v>14년</c:v>
                </c:pt>
                <c:pt idx="2">
                  <c:v>15년</c:v>
                </c:pt>
                <c:pt idx="3">
                  <c:v>16년</c:v>
                </c:pt>
                <c:pt idx="4">
                  <c:v>17년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6.6</c:v>
                </c:pt>
                <c:pt idx="1">
                  <c:v>14.9</c:v>
                </c:pt>
                <c:pt idx="2">
                  <c:v>24.9</c:v>
                </c:pt>
                <c:pt idx="3">
                  <c:v>35.5</c:v>
                </c:pt>
                <c:pt idx="4">
                  <c:v>41.1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99BA-4F8C-8BAA-A3467E1D67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668530832"/>
        <c:axId val="668528656"/>
        <c:axId val="0"/>
      </c:bar3DChart>
      <c:catAx>
        <c:axId val="668530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668528656"/>
        <c:crosses val="autoZero"/>
        <c:auto val="1"/>
        <c:lblAlgn val="ctr"/>
        <c:lblOffset val="100"/>
        <c:noMultiLvlLbl val="0"/>
      </c:catAx>
      <c:valAx>
        <c:axId val="6685286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668530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628415949091451"/>
          <c:y val="0.24825130857361069"/>
          <c:w val="0.25121259842519683"/>
          <c:h val="7.578665409153344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gif>
</file>

<file path=ppt/media/image3.jpeg>
</file>

<file path=ppt/media/image4.png>
</file>

<file path=ppt/media/image5.jpeg>
</file>

<file path=ppt/media/image6.png>
</file>

<file path=ppt/media/image7.png>
</file>

<file path=ppt/media/image8.jp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677836-2C23-4C96-97A7-2E4E156D93B7}" type="datetimeFigureOut">
              <a:rPr lang="ko-KR" altLang="en-US" smtClean="0"/>
              <a:t>2017-11-06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F465DB-D6A6-4480-9752-AC5BD12CF4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4273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20A5CCD-BBE0-4629-884D-5EA7AC122C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9E61A11A-31CF-4288-91C5-7817E5661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A57321FC-40F1-4757-8550-8A22DC5E4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D5B8-4EA7-4F2F-81C7-022FBA56D0B7}" type="datetimeFigureOut">
              <a:rPr lang="ko-KR" altLang="en-US" smtClean="0"/>
              <a:t>2017-11-06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A4B6804-1CED-4999-A877-6647D1F35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901AA0B7-730B-4E27-A695-11CFC26BD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3977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48E08B9-E745-4B20-8C04-533765D2E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00E8D0D6-74F8-426F-B297-2A68EBA902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F2F03FBA-57C1-4192-8A35-977397B27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D5B8-4EA7-4F2F-81C7-022FBA56D0B7}" type="datetimeFigureOut">
              <a:rPr lang="ko-KR" altLang="en-US" smtClean="0"/>
              <a:t>2017-11-06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921955EB-C98C-4FA6-9213-D9A3DCB74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18411BFA-2B0B-46F5-80B6-83568155F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4399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A2CFD8C0-8743-49F8-8305-3C600CD6D4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4E4200D3-E65F-4FB2-906A-CD2FC46A0D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919B873-D901-4A54-9902-23DB0ADFC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D5B8-4EA7-4F2F-81C7-022FBA56D0B7}" type="datetimeFigureOut">
              <a:rPr lang="ko-KR" altLang="en-US" smtClean="0"/>
              <a:t>2017-11-06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6C5F05C9-E321-4C5D-9B30-844F28824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A79AAA6A-FC9C-40CF-8EC2-1CAA188EB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3470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58B946F-0277-4641-8C95-A9DB279A8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9327D167-347F-4348-B4EF-3F556D982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385F6B3F-F9E7-4110-8B8C-C2C0B5C8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D5B8-4EA7-4F2F-81C7-022FBA56D0B7}" type="datetimeFigureOut">
              <a:rPr lang="ko-KR" altLang="en-US" smtClean="0"/>
              <a:t>2017-11-06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0C4DF30B-2FF5-4016-BE9A-E03D6E06F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C8B9B7D-A848-457F-9319-B5B35DD1E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1152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75BAF52-B4F4-4835-A803-6013B1EC3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75DBA697-A907-4127-B023-F7A98C068E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2F8F44FB-EDC6-4F48-A78A-94F486627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D5B8-4EA7-4F2F-81C7-022FBA56D0B7}" type="datetimeFigureOut">
              <a:rPr lang="ko-KR" altLang="en-US" smtClean="0"/>
              <a:t>2017-11-06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867E421E-2B93-4D49-922A-3893BFD7F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82404B8-43E6-4043-8A7B-632A3FA10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1324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5D34DBF-F236-4451-82BD-1227AA2DD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11D3DB8C-52A9-4FE2-BDD6-43AC744D94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6869FF51-31BF-43FB-92C0-7AB5533436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45C0853E-9609-4FC6-B093-9545D7CA0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D5B8-4EA7-4F2F-81C7-022FBA56D0B7}" type="datetimeFigureOut">
              <a:rPr lang="ko-KR" altLang="en-US" smtClean="0"/>
              <a:t>2017-11-06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496ABD29-03B0-43EB-AE83-E9C57E106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C701CFC3-0830-4607-96A4-C38F6697B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341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A23B1DC-AE17-4A2C-87BE-E405AFB4F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C7F0D4FE-F611-4487-8200-D1771CCCBB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60F0C988-D4CF-4BEC-9C13-1711D154D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AB586816-0BF7-4BE9-9AB8-3DCCB09911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80B5055C-840D-4134-9FA0-659022556F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34D7C4CC-AA56-4E17-89BD-16D84DB43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D5B8-4EA7-4F2F-81C7-022FBA56D0B7}" type="datetimeFigureOut">
              <a:rPr lang="ko-KR" altLang="en-US" smtClean="0"/>
              <a:t>2017-11-06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ACCB82D0-B89A-42D8-A19C-E974FE7F5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1ECED7B5-D090-4266-A7B3-0AF56BFD3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671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A9C8C69-9A74-4812-94BB-B3710A15C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C28C04AD-24D3-494F-9104-1E329AA4F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D5B8-4EA7-4F2F-81C7-022FBA56D0B7}" type="datetimeFigureOut">
              <a:rPr lang="ko-KR" altLang="en-US" smtClean="0"/>
              <a:t>2017-11-06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651852A7-DDD2-401A-A8FC-6095A436F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92206A10-E8EE-44D5-89B3-E2A4465A9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4182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3F75E94C-9EA5-425A-99F1-4955D8384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D5B8-4EA7-4F2F-81C7-022FBA56D0B7}" type="datetimeFigureOut">
              <a:rPr lang="ko-KR" altLang="en-US" smtClean="0"/>
              <a:t>2017-11-06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7E3B2D70-54D3-4766-8B4E-EF127F017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DB140897-DE69-4762-B4F4-9183D3A12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2843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6C416F7-2CF5-4BA3-AF11-43052A7BC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C7357AFC-DDA6-41EB-8A52-65462AD72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0D5DEED0-C5DB-41AC-BB29-0E0D50072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8A0A048B-F3D4-4E7B-8A6F-5CC0D90E2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D5B8-4EA7-4F2F-81C7-022FBA56D0B7}" type="datetimeFigureOut">
              <a:rPr lang="ko-KR" altLang="en-US" smtClean="0"/>
              <a:t>2017-11-06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4281E6C0-14F4-4DC2-AF54-BB1E69636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955D402B-5A83-422F-8E5D-387BC498C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688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3EBCAAC-0119-42BB-9BE3-A4BE2EC29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7A7AD3D8-7F75-427C-86C3-2F79348700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F1A22E5A-A239-4FFB-B67E-CEA392A186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4F49F0C1-3AF1-4CCB-A2F1-3355D374B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D5B8-4EA7-4F2F-81C7-022FBA56D0B7}" type="datetimeFigureOut">
              <a:rPr lang="ko-KR" altLang="en-US" smtClean="0"/>
              <a:t>2017-11-06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27B91337-AE41-46D7-8661-4CE280F8C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B9778B05-B9E3-437C-A8A9-BF8FF9CC4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019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460835EB-4B2C-4E96-86D0-EDC39D227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B63E4539-4704-412F-B64A-373B000030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E2621E92-B964-4971-BC73-5D8B76E884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68D5B8-4EA7-4F2F-81C7-022FBA56D0B7}" type="datetimeFigureOut">
              <a:rPr lang="ko-KR" altLang="en-US" smtClean="0"/>
              <a:t>2017-11-06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12FAD1B2-8B11-4A46-A6EA-B8DF54EDF7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EBEA1076-D8A9-4E4D-961A-1EC67C748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181892-EC8C-42EB-BBDB-BE96438F8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7767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1623848" y="1876097"/>
            <a:ext cx="1387366" cy="97746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0" y="2538412"/>
            <a:ext cx="571500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25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3A89A5CA-A47E-4131-858D-C61F48358F5A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684911D-4617-4C04-BC33-F7AB1C53A1BA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5D72B34C-9C3B-4AB6-BE9F-DEDF2F5FD826}"/>
              </a:ext>
            </a:extLst>
          </p:cNvPr>
          <p:cNvSpPr txBox="1"/>
          <p:nvPr/>
        </p:nvSpPr>
        <p:spPr>
          <a:xfrm>
            <a:off x="1005257" y="13993"/>
            <a:ext cx="3599993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추진배경 및 필요성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xmlns="" id="{2E023E17-CB9E-4D43-A3D2-162C2426179A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xmlns="" id="{6202E224-1A7B-41D6-B396-F3382038C58D}"/>
              </a:ext>
            </a:extLst>
          </p:cNvPr>
          <p:cNvCxnSpPr>
            <a:cxnSpLocks/>
          </p:cNvCxnSpPr>
          <p:nvPr/>
        </p:nvCxnSpPr>
        <p:spPr>
          <a:xfrm>
            <a:off x="258303" y="948171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5869D7B-8AE6-4D3C-A713-A02949BA2181}"/>
              </a:ext>
            </a:extLst>
          </p:cNvPr>
          <p:cNvSpPr txBox="1"/>
          <p:nvPr/>
        </p:nvSpPr>
        <p:spPr>
          <a:xfrm>
            <a:off x="258303" y="893726"/>
            <a:ext cx="2714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spc="-15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추진배경</a:t>
            </a:r>
            <a:endParaRPr lang="ko-KR" altLang="en-US" sz="3200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9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120" y="1978835"/>
            <a:ext cx="8841081" cy="6313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개선대상 </a:t>
            </a:r>
            <a:r>
              <a:rPr lang="en-US" altLang="ko-KR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: CJ</a:t>
            </a:r>
            <a:r>
              <a:rPr lang="ko-KR" altLang="en-US" sz="4400" b="1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온마트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오산 물류센터</a:t>
            </a:r>
            <a:endParaRPr lang="ko-KR" altLang="en-US" sz="32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 txBox="1">
            <a:spLocks/>
          </p:cNvSpPr>
          <p:nvPr/>
        </p:nvSpPr>
        <p:spPr>
          <a:xfrm>
            <a:off x="691120" y="2858568"/>
            <a:ext cx="8841081" cy="6313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en-US" altLang="ko-KR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- PICKING SYSTEM</a:t>
            </a:r>
            <a:endParaRPr lang="ko-KR" altLang="en-US" sz="32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1043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5D72B34C-9C3B-4AB6-BE9F-DEDF2F5FD826}"/>
              </a:ext>
            </a:extLst>
          </p:cNvPr>
          <p:cNvSpPr txBox="1"/>
          <p:nvPr/>
        </p:nvSpPr>
        <p:spPr>
          <a:xfrm>
            <a:off x="4833381" y="13993"/>
            <a:ext cx="4243018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="" xmlns:a16="http://schemas.microsoft.com/office/drawing/2014/main" id="{6202E224-1A7B-41D6-B396-F3382038C58D}"/>
              </a:ext>
            </a:extLst>
          </p:cNvPr>
          <p:cNvCxnSpPr>
            <a:cxnSpLocks/>
          </p:cNvCxnSpPr>
          <p:nvPr/>
        </p:nvCxnSpPr>
        <p:spPr>
          <a:xfrm>
            <a:off x="258303" y="948171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0E9CDC35-B76E-4B2F-91E4-D12463409033}"/>
              </a:ext>
            </a:extLst>
          </p:cNvPr>
          <p:cNvSpPr txBox="1"/>
          <p:nvPr/>
        </p:nvSpPr>
        <p:spPr>
          <a:xfrm>
            <a:off x="435954" y="849496"/>
            <a:ext cx="109554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dirty="0"/>
              <a:t>B2C</a:t>
            </a:r>
            <a:r>
              <a:rPr lang="ko-KR" altLang="en-US" dirty="0"/>
              <a:t> 온라인 시장의 지속적인 성장 및 다양한 고객 </a:t>
            </a:r>
            <a:r>
              <a:rPr lang="en-US" altLang="ko-KR" dirty="0"/>
              <a:t>Needs</a:t>
            </a:r>
            <a:r>
              <a:rPr lang="ko-KR" altLang="en-US" dirty="0"/>
              <a:t>를 대응할 수 있도록 </a:t>
            </a:r>
            <a:r>
              <a:rPr lang="en-US" altLang="ko-KR" dirty="0"/>
              <a:t>Semi Automation </a:t>
            </a:r>
            <a:r>
              <a:rPr lang="ko-KR" altLang="en-US" dirty="0"/>
              <a:t>센터를 구축하였으며</a:t>
            </a:r>
            <a:r>
              <a:rPr lang="en-US" altLang="ko-KR" dirty="0"/>
              <a:t>, GCP2020 </a:t>
            </a:r>
            <a:r>
              <a:rPr lang="ko-KR" altLang="en-US" dirty="0"/>
              <a:t>달성을 위해 </a:t>
            </a:r>
            <a:r>
              <a:rPr lang="en-US" altLang="ko-KR" dirty="0"/>
              <a:t>Global B2C </a:t>
            </a:r>
            <a:r>
              <a:rPr lang="ko-KR" altLang="en-US" dirty="0"/>
              <a:t>고객들을 대응할 수 있는 표준화 센터를 구축하고자 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aphicFrame>
        <p:nvGraphicFramePr>
          <p:cNvPr id="8" name="차트 7">
            <a:extLst>
              <a:ext uri="{FF2B5EF4-FFF2-40B4-BE49-F238E27FC236}">
                <a16:creationId xmlns="" xmlns:a16="http://schemas.microsoft.com/office/drawing/2014/main" id="{1492B047-310F-431F-B570-6089AB35CE9E}"/>
              </a:ext>
            </a:extLst>
          </p:cNvPr>
          <p:cNvGraphicFramePr/>
          <p:nvPr>
            <p:extLst/>
          </p:nvPr>
        </p:nvGraphicFramePr>
        <p:xfrm>
          <a:off x="6096000" y="1586171"/>
          <a:ext cx="6096000" cy="36474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CF8115B4-575A-4473-9880-2AC57258A247}"/>
              </a:ext>
            </a:extLst>
          </p:cNvPr>
          <p:cNvSpPr txBox="1"/>
          <p:nvPr/>
        </p:nvSpPr>
        <p:spPr>
          <a:xfrm>
            <a:off x="788379" y="1846362"/>
            <a:ext cx="1859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센터 규모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="" xmlns:a16="http://schemas.microsoft.com/office/drawing/2014/main" id="{F9380B69-6F0F-4447-B6B3-7888086A5D9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49" y="1777370"/>
            <a:ext cx="568359" cy="59221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B3374DB6-AC8F-4A4A-A794-1B5639040A9E}"/>
              </a:ext>
            </a:extLst>
          </p:cNvPr>
          <p:cNvSpPr txBox="1"/>
          <p:nvPr/>
        </p:nvSpPr>
        <p:spPr>
          <a:xfrm>
            <a:off x="2283486" y="2369582"/>
            <a:ext cx="173987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>
                <a:solidFill>
                  <a:srgbClr val="FF0000"/>
                </a:solidFill>
              </a:rPr>
              <a:t>4,837</a:t>
            </a:r>
            <a:r>
              <a:rPr lang="en-US" altLang="ko-KR" sz="3600">
                <a:solidFill>
                  <a:srgbClr val="FF0000"/>
                </a:solidFill>
              </a:rPr>
              <a:t> </a:t>
            </a:r>
            <a:r>
              <a:rPr lang="ko-KR" altLang="en-US" b="1">
                <a:solidFill>
                  <a:schemeClr val="bg1">
                    <a:lumMod val="65000"/>
                  </a:schemeClr>
                </a:solidFill>
              </a:rPr>
              <a:t>평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E717D112-1EBE-4480-9AD2-80486A763C47}"/>
              </a:ext>
            </a:extLst>
          </p:cNvPr>
          <p:cNvSpPr txBox="1"/>
          <p:nvPr/>
        </p:nvSpPr>
        <p:spPr>
          <a:xfrm>
            <a:off x="788379" y="3378389"/>
            <a:ext cx="1859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운영 자원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="" xmlns:a16="http://schemas.microsoft.com/office/drawing/2014/main" id="{7251193D-1D51-4345-9A86-1BDCC56D8B5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49" y="3309397"/>
            <a:ext cx="568359" cy="59221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9FB63DB2-E98C-43FF-89F2-A8874F397179}"/>
              </a:ext>
            </a:extLst>
          </p:cNvPr>
          <p:cNvSpPr txBox="1"/>
          <p:nvPr/>
        </p:nvSpPr>
        <p:spPr>
          <a:xfrm>
            <a:off x="2211070" y="3889668"/>
            <a:ext cx="316227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solidFill>
                  <a:schemeClr val="bg1">
                    <a:lumMod val="65000"/>
                  </a:schemeClr>
                </a:solidFill>
              </a:rPr>
              <a:t>투입인력</a:t>
            </a:r>
            <a:r>
              <a:rPr lang="ko-KR" altLang="en-US" sz="2800" b="1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ko-KR" sz="2800" b="1" dirty="0">
                <a:solidFill>
                  <a:srgbClr val="FF0000"/>
                </a:solidFill>
              </a:rPr>
              <a:t>131</a:t>
            </a:r>
            <a:r>
              <a:rPr lang="ko-KR" altLang="en-US" sz="2800" b="1">
                <a:solidFill>
                  <a:srgbClr val="FF0000"/>
                </a:solidFill>
              </a:rPr>
              <a:t>명</a:t>
            </a:r>
            <a:r>
              <a:rPr lang="en-US" altLang="ko-KR" sz="3600" dirty="0">
                <a:solidFill>
                  <a:srgbClr val="FF0000"/>
                </a:solidFill>
              </a:rPr>
              <a:t> </a:t>
            </a:r>
            <a:r>
              <a:rPr lang="en-US" altLang="ko-KR" b="1" dirty="0">
                <a:solidFill>
                  <a:schemeClr val="bg1">
                    <a:lumMod val="65000"/>
                  </a:schemeClr>
                </a:solidFill>
              </a:rPr>
              <a:t>/</a:t>
            </a:r>
            <a:r>
              <a:rPr lang="ko-KR" altLang="en-US" b="1">
                <a:solidFill>
                  <a:schemeClr val="bg1">
                    <a:lumMod val="65000"/>
                  </a:schemeClr>
                </a:solidFill>
              </a:rPr>
              <a:t>日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5799DBA3-0308-48B4-BC2A-09465D71C840}"/>
              </a:ext>
            </a:extLst>
          </p:cNvPr>
          <p:cNvSpPr txBox="1"/>
          <p:nvPr/>
        </p:nvSpPr>
        <p:spPr>
          <a:xfrm>
            <a:off x="2211070" y="4587250"/>
            <a:ext cx="406781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solidFill>
                  <a:schemeClr val="bg1">
                    <a:lumMod val="65000"/>
                  </a:schemeClr>
                </a:solidFill>
              </a:rPr>
              <a:t>출고작업 </a:t>
            </a:r>
            <a:r>
              <a:rPr lang="en-US" altLang="ko-KR" sz="2000" b="1">
                <a:solidFill>
                  <a:schemeClr val="bg1">
                    <a:lumMod val="65000"/>
                  </a:schemeClr>
                </a:solidFill>
              </a:rPr>
              <a:t>CAPA</a:t>
            </a:r>
            <a:r>
              <a:rPr lang="ko-KR" altLang="en-US" sz="2800" b="1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ko-KR" sz="2800" b="1">
                <a:solidFill>
                  <a:srgbClr val="FF0000"/>
                </a:solidFill>
              </a:rPr>
              <a:t>25</a:t>
            </a:r>
            <a:r>
              <a:rPr lang="ko-KR" altLang="en-US" sz="2800" b="1">
                <a:solidFill>
                  <a:srgbClr val="FF0000"/>
                </a:solidFill>
              </a:rPr>
              <a:t>천 건</a:t>
            </a:r>
            <a:r>
              <a:rPr lang="en-US" altLang="ko-KR" sz="3600">
                <a:solidFill>
                  <a:srgbClr val="FF0000"/>
                </a:solidFill>
              </a:rPr>
              <a:t> </a:t>
            </a:r>
            <a:r>
              <a:rPr lang="en-US" altLang="ko-KR" b="1" dirty="0">
                <a:solidFill>
                  <a:schemeClr val="bg1">
                    <a:lumMod val="65000"/>
                  </a:schemeClr>
                </a:solidFill>
              </a:rPr>
              <a:t>/</a:t>
            </a:r>
            <a:r>
              <a:rPr lang="ko-KR" altLang="en-US" b="1">
                <a:solidFill>
                  <a:schemeClr val="bg1">
                    <a:lumMod val="65000"/>
                  </a:schemeClr>
                </a:solidFill>
              </a:rPr>
              <a:t>日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0FB4709F-B8EA-41E1-A9B5-8129226CF618}"/>
              </a:ext>
            </a:extLst>
          </p:cNvPr>
          <p:cNvSpPr txBox="1"/>
          <p:nvPr/>
        </p:nvSpPr>
        <p:spPr>
          <a:xfrm>
            <a:off x="2211070" y="5289922"/>
            <a:ext cx="354965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solidFill>
                  <a:schemeClr val="bg1">
                    <a:lumMod val="65000"/>
                  </a:schemeClr>
                </a:solidFill>
              </a:rPr>
              <a:t>운영장비</a:t>
            </a:r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ko-KR" altLang="en-US" sz="2000" b="1">
                <a:solidFill>
                  <a:schemeClr val="bg1">
                    <a:lumMod val="65000"/>
                  </a:schemeClr>
                </a:solidFill>
              </a:rPr>
              <a:t>지게차</a:t>
            </a:r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</a:rPr>
              <a:t>)</a:t>
            </a:r>
            <a:r>
              <a:rPr lang="ko-KR" altLang="en-US" sz="2800" b="1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ko-KR" sz="2800" b="1">
                <a:solidFill>
                  <a:srgbClr val="FF0000"/>
                </a:solidFill>
              </a:rPr>
              <a:t>14</a:t>
            </a:r>
            <a:r>
              <a:rPr lang="en-US" altLang="ko-KR" sz="3600">
                <a:solidFill>
                  <a:srgbClr val="FF0000"/>
                </a:solidFill>
              </a:rPr>
              <a:t> </a:t>
            </a:r>
            <a:r>
              <a:rPr lang="en-US" altLang="ko-KR" b="1">
                <a:solidFill>
                  <a:schemeClr val="bg1">
                    <a:lumMod val="65000"/>
                  </a:schemeClr>
                </a:solidFill>
              </a:rPr>
              <a:t>/</a:t>
            </a:r>
            <a:r>
              <a:rPr lang="ko-KR" altLang="en-US" b="1">
                <a:solidFill>
                  <a:schemeClr val="bg1">
                    <a:lumMod val="65000"/>
                  </a:schemeClr>
                </a:solidFill>
              </a:rPr>
              <a:t>대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A75F0665-EDD0-4DCA-AAD8-9A81DBDCB33C}"/>
              </a:ext>
            </a:extLst>
          </p:cNvPr>
          <p:cNvSpPr txBox="1"/>
          <p:nvPr/>
        </p:nvSpPr>
        <p:spPr>
          <a:xfrm>
            <a:off x="2211070" y="5994226"/>
            <a:ext cx="289941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solidFill>
                  <a:schemeClr val="bg1">
                    <a:lumMod val="65000"/>
                  </a:schemeClr>
                </a:solidFill>
              </a:rPr>
              <a:t>주요 운영 설비</a:t>
            </a:r>
            <a:r>
              <a:rPr lang="ko-KR" altLang="en-US" sz="2800" b="1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ko-KR" sz="2800" b="1">
                <a:solidFill>
                  <a:srgbClr val="FF0000"/>
                </a:solidFill>
              </a:rPr>
              <a:t>7</a:t>
            </a:r>
            <a:r>
              <a:rPr lang="en-US" altLang="ko-KR" sz="3600">
                <a:solidFill>
                  <a:srgbClr val="FF0000"/>
                </a:solidFill>
              </a:rPr>
              <a:t> </a:t>
            </a:r>
            <a:r>
              <a:rPr lang="en-US" altLang="ko-KR" b="1">
                <a:solidFill>
                  <a:schemeClr val="bg1">
                    <a:lumMod val="65000"/>
                  </a:schemeClr>
                </a:solidFill>
              </a:rPr>
              <a:t>/</a:t>
            </a:r>
            <a:r>
              <a:rPr lang="ko-KR" altLang="en-US" b="1">
                <a:solidFill>
                  <a:schemeClr val="bg1">
                    <a:lumMod val="65000"/>
                  </a:schemeClr>
                </a:solidFill>
              </a:rPr>
              <a:t>종</a:t>
            </a:r>
          </a:p>
        </p:txBody>
      </p:sp>
      <p:sp>
        <p:nvSpPr>
          <p:cNvPr id="13" name="사각형: 잘린 대각선 방향 모서리 12">
            <a:extLst>
              <a:ext uri="{FF2B5EF4-FFF2-40B4-BE49-F238E27FC236}">
                <a16:creationId xmlns="" xmlns:a16="http://schemas.microsoft.com/office/drawing/2014/main" id="{802607D3-6012-4F08-8030-302989F03476}"/>
              </a:ext>
            </a:extLst>
          </p:cNvPr>
          <p:cNvSpPr/>
          <p:nvPr/>
        </p:nvSpPr>
        <p:spPr>
          <a:xfrm>
            <a:off x="6344920" y="5158378"/>
            <a:ext cx="5781040" cy="1482179"/>
          </a:xfrm>
          <a:prstGeom prst="snip2Diag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altLang="ko-KR" dirty="0">
                <a:solidFill>
                  <a:schemeClr val="tx1"/>
                </a:solidFill>
              </a:rPr>
              <a:t>MPS, </a:t>
            </a:r>
            <a:r>
              <a:rPr lang="ko-KR" altLang="en-US">
                <a:solidFill>
                  <a:schemeClr val="tx1"/>
                </a:solidFill>
              </a:rPr>
              <a:t>아이스박스 자동</a:t>
            </a:r>
            <a:r>
              <a:rPr lang="en-US" altLang="ko-KR" dirty="0">
                <a:solidFill>
                  <a:schemeClr val="tx1"/>
                </a:solidFill>
              </a:rPr>
              <a:t>TAPING</a:t>
            </a:r>
            <a:r>
              <a:rPr lang="ko-KR" altLang="en-US">
                <a:solidFill>
                  <a:schemeClr val="tx1"/>
                </a:solidFill>
              </a:rPr>
              <a:t>기</a:t>
            </a:r>
            <a:r>
              <a:rPr lang="en-US" altLang="ko-KR" dirty="0">
                <a:solidFill>
                  <a:schemeClr val="tx1"/>
                </a:solidFill>
              </a:rPr>
              <a:t>, BOX</a:t>
            </a:r>
            <a:r>
              <a:rPr lang="ko-KR" altLang="en-US">
                <a:solidFill>
                  <a:schemeClr val="tx1"/>
                </a:solidFill>
              </a:rPr>
              <a:t>제함기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</a:p>
          <a:p>
            <a:pPr algn="just"/>
            <a:r>
              <a:rPr lang="ko-KR" altLang="en-US">
                <a:solidFill>
                  <a:schemeClr val="tx1"/>
                </a:solidFill>
              </a:rPr>
              <a:t>전동 </a:t>
            </a:r>
            <a:r>
              <a:rPr lang="en-US" altLang="ko-KR" dirty="0">
                <a:solidFill>
                  <a:schemeClr val="tx1"/>
                </a:solidFill>
              </a:rPr>
              <a:t>CON V, PDA, BCR</a:t>
            </a:r>
            <a:r>
              <a:rPr lang="ko-KR" altLang="en-US">
                <a:solidFill>
                  <a:schemeClr val="tx1"/>
                </a:solidFill>
              </a:rPr>
              <a:t> 장비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>
                <a:solidFill>
                  <a:schemeClr val="tx1"/>
                </a:solidFill>
              </a:rPr>
              <a:t>반자동 박스 </a:t>
            </a:r>
            <a:r>
              <a:rPr lang="en-US" altLang="ko-KR">
                <a:solidFill>
                  <a:schemeClr val="tx1"/>
                </a:solidFill>
              </a:rPr>
              <a:t>TAPING</a:t>
            </a:r>
            <a:r>
              <a:rPr lang="ko-KR" altLang="en-US">
                <a:solidFill>
                  <a:schemeClr val="tx1"/>
                </a:solidFill>
              </a:rPr>
              <a:t>기</a:t>
            </a:r>
          </a:p>
        </p:txBody>
      </p:sp>
      <p:cxnSp>
        <p:nvCxnSpPr>
          <p:cNvPr id="20" name="연결선: 꺾임 19">
            <a:extLst>
              <a:ext uri="{FF2B5EF4-FFF2-40B4-BE49-F238E27FC236}">
                <a16:creationId xmlns="" xmlns:a16="http://schemas.microsoft.com/office/drawing/2014/main" id="{24ECA7B3-DA1F-4BA3-A69A-9C28F7E570F4}"/>
              </a:ext>
            </a:extLst>
          </p:cNvPr>
          <p:cNvCxnSpPr>
            <a:stCxn id="13" idx="2"/>
            <a:endCxn id="30" idx="3"/>
          </p:cNvCxnSpPr>
          <p:nvPr/>
        </p:nvCxnSpPr>
        <p:spPr>
          <a:xfrm rot="10800000" flipV="1">
            <a:off x="5110480" y="5899468"/>
            <a:ext cx="1234440" cy="417924"/>
          </a:xfrm>
          <a:prstGeom prst="bentConnector3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3A89A5CA-A47E-4131-858D-C61F48358F5A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7684911D-4617-4C04-BC33-F7AB1C53A1BA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5D72B34C-9C3B-4AB6-BE9F-DEDF2F5FD826}"/>
              </a:ext>
            </a:extLst>
          </p:cNvPr>
          <p:cNvSpPr txBox="1"/>
          <p:nvPr/>
        </p:nvSpPr>
        <p:spPr>
          <a:xfrm>
            <a:off x="1078818" y="31412"/>
            <a:ext cx="8589051" cy="1077218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추진배경 및 필요성 </a:t>
            </a:r>
            <a:r>
              <a:rPr lang="en-US" altLang="ko-KR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- CJ </a:t>
            </a:r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오산물류센터 개요 </a:t>
            </a:r>
          </a:p>
          <a:p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1" name="이등변 삼각형 30">
            <a:extLst>
              <a:ext uri="{FF2B5EF4-FFF2-40B4-BE49-F238E27FC236}">
                <a16:creationId xmlns:a16="http://schemas.microsoft.com/office/drawing/2014/main" xmlns="" id="{2E023E17-CB9E-4D43-A3D2-162C2426179A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4113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DE79124A-81B5-4BAC-B663-6D874A04A1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257" y="797276"/>
            <a:ext cx="9670071" cy="549799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="" xmlns:a16="http://schemas.microsoft.com/office/drawing/2014/main" id="{4C92E529-B2A9-4F95-AD82-6B6469075542}"/>
              </a:ext>
            </a:extLst>
          </p:cNvPr>
          <p:cNvSpPr/>
          <p:nvPr/>
        </p:nvSpPr>
        <p:spPr>
          <a:xfrm>
            <a:off x="4343400" y="2152650"/>
            <a:ext cx="3619500" cy="1704975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08B28AA5-9A46-4262-8CA6-268DCA63479C}"/>
              </a:ext>
            </a:extLst>
          </p:cNvPr>
          <p:cNvSpPr txBox="1"/>
          <p:nvPr/>
        </p:nvSpPr>
        <p:spPr>
          <a:xfrm>
            <a:off x="5314950" y="2000250"/>
            <a:ext cx="16764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>
                <a:solidFill>
                  <a:srgbClr val="FF0000"/>
                </a:solidFill>
              </a:rPr>
              <a:t>PROJECT </a:t>
            </a:r>
            <a:r>
              <a:rPr lang="ko-KR" altLang="en-US" sz="1600" b="1">
                <a:solidFill>
                  <a:srgbClr val="FF0000"/>
                </a:solidFill>
              </a:rPr>
              <a:t>범위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5D72B34C-9C3B-4AB6-BE9F-DEDF2F5FD826}"/>
              </a:ext>
            </a:extLst>
          </p:cNvPr>
          <p:cNvSpPr txBox="1"/>
          <p:nvPr/>
        </p:nvSpPr>
        <p:spPr>
          <a:xfrm>
            <a:off x="4833381" y="13993"/>
            <a:ext cx="4243018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3A89A5CA-A47E-4131-858D-C61F48358F5A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7684911D-4617-4C04-BC33-F7AB1C53A1BA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D72B34C-9C3B-4AB6-BE9F-DEDF2F5FD826}"/>
              </a:ext>
            </a:extLst>
          </p:cNvPr>
          <p:cNvSpPr txBox="1"/>
          <p:nvPr/>
        </p:nvSpPr>
        <p:spPr>
          <a:xfrm>
            <a:off x="1078818" y="31412"/>
            <a:ext cx="8589051" cy="1077218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추진배경 및 필요성 </a:t>
            </a:r>
            <a:r>
              <a:rPr lang="en-US" altLang="ko-KR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- 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물류센터 </a:t>
            </a:r>
            <a:r>
              <a:rPr lang="en-US" altLang="ko-KR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PROCESS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3" name="이등변 삼각형 12">
            <a:extLst>
              <a:ext uri="{FF2B5EF4-FFF2-40B4-BE49-F238E27FC236}">
                <a16:creationId xmlns:a16="http://schemas.microsoft.com/office/drawing/2014/main" xmlns="" id="{2E023E17-CB9E-4D43-A3D2-162C2426179A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3289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="" xmlns:a16="http://schemas.microsoft.com/office/drawing/2014/main" id="{79970E0A-A6D3-46D6-A23C-42AC0F1F6F21}"/>
              </a:ext>
            </a:extLst>
          </p:cNvPr>
          <p:cNvCxnSpPr>
            <a:cxnSpLocks/>
          </p:cNvCxnSpPr>
          <p:nvPr/>
        </p:nvCxnSpPr>
        <p:spPr>
          <a:xfrm>
            <a:off x="258303" y="948171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307E26DA-8229-484E-B3B7-C444008D041A}"/>
              </a:ext>
            </a:extLst>
          </p:cNvPr>
          <p:cNvSpPr txBox="1"/>
          <p:nvPr/>
        </p:nvSpPr>
        <p:spPr>
          <a:xfrm>
            <a:off x="403182" y="972607"/>
            <a:ext cx="1002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b="1" dirty="0"/>
              <a:t>DATA</a:t>
            </a:r>
            <a:endParaRPr lang="ko-KR" altLang="en-US" sz="2000" b="1" dirty="0"/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F209F2E2-D4AF-46BD-A7E1-48EF27A2E4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"/>
          <a:stretch/>
        </p:blipFill>
        <p:spPr>
          <a:xfrm>
            <a:off x="258302" y="1593755"/>
            <a:ext cx="11695873" cy="367048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97ACA4EA-C2B7-4908-8A46-C8B644EF577E}"/>
              </a:ext>
            </a:extLst>
          </p:cNvPr>
          <p:cNvSpPr txBox="1"/>
          <p:nvPr/>
        </p:nvSpPr>
        <p:spPr>
          <a:xfrm>
            <a:off x="435954" y="5334000"/>
            <a:ext cx="11049000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/>
              <a:t>실시간으로 접수되는 주문 </a:t>
            </a:r>
            <a:r>
              <a:rPr lang="en-US" altLang="ko-KR" dirty="0"/>
              <a:t>DATA</a:t>
            </a:r>
            <a:r>
              <a:rPr lang="ko-KR" altLang="en-US"/>
              <a:t>를 </a:t>
            </a:r>
            <a:r>
              <a:rPr lang="ko-KR" altLang="en-US" dirty="0"/>
              <a:t>실시간으로 </a:t>
            </a:r>
            <a:r>
              <a:rPr lang="ko-KR" altLang="en-US"/>
              <a:t>처리함</a:t>
            </a:r>
            <a:r>
              <a:rPr lang="en-US" altLang="ko-KR" dirty="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/>
              <a:t>MPS </a:t>
            </a:r>
            <a:r>
              <a:rPr lang="ko-KR" altLang="en-US"/>
              <a:t>작업은 최소 </a:t>
            </a:r>
            <a:r>
              <a:rPr lang="en-US" altLang="ko-KR" dirty="0"/>
              <a:t>5</a:t>
            </a:r>
            <a:r>
              <a:rPr lang="ko-KR" altLang="en-US"/>
              <a:t>차수</a:t>
            </a:r>
            <a:r>
              <a:rPr lang="en-US" altLang="ko-KR" dirty="0"/>
              <a:t>(SHIFT)</a:t>
            </a:r>
            <a:r>
              <a:rPr lang="ko-KR" altLang="en-US"/>
              <a:t>이상</a:t>
            </a:r>
            <a:r>
              <a:rPr lang="en-US" altLang="ko-KR" dirty="0"/>
              <a:t>, </a:t>
            </a:r>
            <a:r>
              <a:rPr lang="ko-KR" altLang="en-US"/>
              <a:t>평균적으로 </a:t>
            </a:r>
            <a:r>
              <a:rPr lang="en-US" altLang="ko-KR" dirty="0"/>
              <a:t>10</a:t>
            </a:r>
            <a:r>
              <a:rPr lang="ko-KR" altLang="en-US"/>
              <a:t>차수 처리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/>
              <a:t>각 주문에 대한 처리시간</a:t>
            </a:r>
            <a:r>
              <a:rPr lang="en-US" altLang="ko-KR" dirty="0"/>
              <a:t>, </a:t>
            </a:r>
            <a:r>
              <a:rPr lang="ko-KR" altLang="en-US"/>
              <a:t>주문번호</a:t>
            </a:r>
            <a:r>
              <a:rPr lang="en-US" altLang="ko-KR" dirty="0"/>
              <a:t>, </a:t>
            </a:r>
            <a:r>
              <a:rPr lang="ko-KR" altLang="en-US"/>
              <a:t>품목명</a:t>
            </a:r>
            <a:r>
              <a:rPr lang="en-US" altLang="ko-KR" dirty="0"/>
              <a:t>, </a:t>
            </a:r>
            <a:r>
              <a:rPr lang="ko-KR" altLang="en-US"/>
              <a:t>수량</a:t>
            </a:r>
            <a:r>
              <a:rPr lang="en-US" altLang="ko-KR" dirty="0"/>
              <a:t>, </a:t>
            </a:r>
            <a:r>
              <a:rPr lang="ko-KR" altLang="en-US"/>
              <a:t>적재위치 등의 정보를 저장함</a:t>
            </a:r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5D72B34C-9C3B-4AB6-BE9F-DEDF2F5FD826}"/>
              </a:ext>
            </a:extLst>
          </p:cNvPr>
          <p:cNvSpPr txBox="1"/>
          <p:nvPr/>
        </p:nvSpPr>
        <p:spPr>
          <a:xfrm>
            <a:off x="4833381" y="13993"/>
            <a:ext cx="4243018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3A89A5CA-A47E-4131-858D-C61F48358F5A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7684911D-4617-4C04-BC33-F7AB1C53A1BA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5D72B34C-9C3B-4AB6-BE9F-DEDF2F5FD826}"/>
              </a:ext>
            </a:extLst>
          </p:cNvPr>
          <p:cNvSpPr txBox="1"/>
          <p:nvPr/>
        </p:nvSpPr>
        <p:spPr>
          <a:xfrm>
            <a:off x="1078818" y="31412"/>
            <a:ext cx="8589051" cy="1077218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추진배경 및 필요성 </a:t>
            </a:r>
            <a:r>
              <a:rPr lang="en-US" altLang="ko-KR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- MPS DATA 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현황 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algn="ctr"/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5" name="이등변 삼각형 14">
            <a:extLst>
              <a:ext uri="{FF2B5EF4-FFF2-40B4-BE49-F238E27FC236}">
                <a16:creationId xmlns:a16="http://schemas.microsoft.com/office/drawing/2014/main" xmlns="" id="{2E023E17-CB9E-4D43-A3D2-162C2426179A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42149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타원 26">
            <a:extLst>
              <a:ext uri="{FF2B5EF4-FFF2-40B4-BE49-F238E27FC236}">
                <a16:creationId xmlns="" xmlns:a16="http://schemas.microsoft.com/office/drawing/2014/main" id="{6D2BE284-7DD5-4832-AF41-4BDA7D06A0A8}"/>
              </a:ext>
            </a:extLst>
          </p:cNvPr>
          <p:cNvSpPr/>
          <p:nvPr/>
        </p:nvSpPr>
        <p:spPr>
          <a:xfrm>
            <a:off x="4045059" y="3724112"/>
            <a:ext cx="3060591" cy="3060591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/>
              <a:t>Q-ALGORITHM</a:t>
            </a:r>
            <a:endParaRPr lang="ko-KR" altLang="en-US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="" xmlns:a16="http://schemas.microsoft.com/office/drawing/2014/main" id="{79970E0A-A6D3-46D6-A23C-42AC0F1F6F21}"/>
              </a:ext>
            </a:extLst>
          </p:cNvPr>
          <p:cNvCxnSpPr>
            <a:cxnSpLocks/>
          </p:cNvCxnSpPr>
          <p:nvPr/>
        </p:nvCxnSpPr>
        <p:spPr>
          <a:xfrm>
            <a:off x="258303" y="948171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307E26DA-8229-484E-B3B7-C444008D041A}"/>
              </a:ext>
            </a:extLst>
          </p:cNvPr>
          <p:cNvSpPr txBox="1"/>
          <p:nvPr/>
        </p:nvSpPr>
        <p:spPr>
          <a:xfrm>
            <a:off x="403181" y="972607"/>
            <a:ext cx="29019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b="1" dirty="0"/>
              <a:t>SYSTEM / OPERATION</a:t>
            </a:r>
            <a:endParaRPr lang="ko-KR" altLang="en-US" sz="2000" b="1" dirty="0"/>
          </a:p>
        </p:txBody>
      </p:sp>
      <p:sp>
        <p:nvSpPr>
          <p:cNvPr id="3" name="직사각형 2">
            <a:extLst>
              <a:ext uri="{FF2B5EF4-FFF2-40B4-BE49-F238E27FC236}">
                <a16:creationId xmlns="" xmlns:a16="http://schemas.microsoft.com/office/drawing/2014/main" id="{18701B16-56DB-403C-AA4C-C14EA4478690}"/>
              </a:ext>
            </a:extLst>
          </p:cNvPr>
          <p:cNvSpPr/>
          <p:nvPr/>
        </p:nvSpPr>
        <p:spPr>
          <a:xfrm>
            <a:off x="258303" y="1765606"/>
            <a:ext cx="2404505" cy="9322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WMS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/>
              <a:t>창고관리 시스템</a:t>
            </a:r>
            <a:r>
              <a:rPr lang="en-US" altLang="ko-KR" dirty="0"/>
              <a:t>)</a:t>
            </a:r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="" xmlns:a16="http://schemas.microsoft.com/office/drawing/2014/main" id="{59A25E2C-935C-4A60-82DB-4FB92B7160F9}"/>
              </a:ext>
            </a:extLst>
          </p:cNvPr>
          <p:cNvSpPr/>
          <p:nvPr/>
        </p:nvSpPr>
        <p:spPr>
          <a:xfrm>
            <a:off x="4373102" y="4889806"/>
            <a:ext cx="2404505" cy="9322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MPS</a:t>
            </a:r>
          </a:p>
        </p:txBody>
      </p:sp>
      <p:cxnSp>
        <p:nvCxnSpPr>
          <p:cNvPr id="6" name="연결선: 꺾임 5">
            <a:extLst>
              <a:ext uri="{FF2B5EF4-FFF2-40B4-BE49-F238E27FC236}">
                <a16:creationId xmlns="" xmlns:a16="http://schemas.microsoft.com/office/drawing/2014/main" id="{3D92D010-9A58-420C-ACA7-C62DED66F2E2}"/>
              </a:ext>
            </a:extLst>
          </p:cNvPr>
          <p:cNvCxnSpPr>
            <a:stCxn id="3" idx="3"/>
            <a:endCxn id="11" idx="0"/>
          </p:cNvCxnSpPr>
          <p:nvPr/>
        </p:nvCxnSpPr>
        <p:spPr>
          <a:xfrm>
            <a:off x="2662808" y="2231753"/>
            <a:ext cx="2912547" cy="26580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E22E21FB-7465-4C05-B47A-CA47B882CAFA}"/>
              </a:ext>
            </a:extLst>
          </p:cNvPr>
          <p:cNvSpPr txBox="1"/>
          <p:nvPr/>
        </p:nvSpPr>
        <p:spPr>
          <a:xfrm>
            <a:off x="2868925" y="2439735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실시간 주문에 대해 </a:t>
            </a:r>
            <a:r>
              <a:rPr lang="en-US" altLang="ko-KR"/>
              <a:t>SKU, </a:t>
            </a:r>
            <a:r>
              <a:rPr lang="ko-KR" altLang="en-US"/>
              <a:t>수량 별 차수할당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="" xmlns:a16="http://schemas.microsoft.com/office/drawing/2014/main" id="{2CDD1950-42C7-43DB-9960-BE62F0D32F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2737" y="1377440"/>
            <a:ext cx="927879" cy="1708626"/>
          </a:xfrm>
          <a:prstGeom prst="rect">
            <a:avLst/>
          </a:prstGeom>
        </p:spPr>
      </p:pic>
      <p:cxnSp>
        <p:nvCxnSpPr>
          <p:cNvPr id="16" name="직선 화살표 연결선 15">
            <a:extLst>
              <a:ext uri="{FF2B5EF4-FFF2-40B4-BE49-F238E27FC236}">
                <a16:creationId xmlns="" xmlns:a16="http://schemas.microsoft.com/office/drawing/2014/main" id="{7C0B8AD8-500F-4494-92F5-B90C85D81C3A}"/>
              </a:ext>
            </a:extLst>
          </p:cNvPr>
          <p:cNvCxnSpPr/>
          <p:nvPr/>
        </p:nvCxnSpPr>
        <p:spPr>
          <a:xfrm>
            <a:off x="2662808" y="1943100"/>
            <a:ext cx="78099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8F28BD1F-9CF4-4081-B6DD-5760C37F4A3F}"/>
              </a:ext>
            </a:extLst>
          </p:cNvPr>
          <p:cNvSpPr txBox="1"/>
          <p:nvPr/>
        </p:nvSpPr>
        <p:spPr>
          <a:xfrm>
            <a:off x="3544429" y="1397153"/>
            <a:ext cx="5624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차수에 포함된 주문에 대해 </a:t>
            </a:r>
            <a:r>
              <a:rPr lang="en-US" altLang="ko-KR"/>
              <a:t>TOTAL PICKING </a:t>
            </a:r>
            <a:r>
              <a:rPr lang="ko-KR" altLang="en-US"/>
              <a:t>지시</a:t>
            </a:r>
          </a:p>
        </p:txBody>
      </p:sp>
      <p:cxnSp>
        <p:nvCxnSpPr>
          <p:cNvPr id="24" name="연결선: 꺾임 23">
            <a:extLst>
              <a:ext uri="{FF2B5EF4-FFF2-40B4-BE49-F238E27FC236}">
                <a16:creationId xmlns="" xmlns:a16="http://schemas.microsoft.com/office/drawing/2014/main" id="{1C7639F2-3997-4DB3-A030-85F173DCAF18}"/>
              </a:ext>
            </a:extLst>
          </p:cNvPr>
          <p:cNvCxnSpPr>
            <a:stCxn id="13" idx="2"/>
            <a:endCxn id="11" idx="3"/>
          </p:cNvCxnSpPr>
          <p:nvPr/>
        </p:nvCxnSpPr>
        <p:spPr>
          <a:xfrm rot="5400000">
            <a:off x="7722199" y="2141474"/>
            <a:ext cx="2269887" cy="415907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ED4CAAE1-6244-4EC0-984A-DD0F114762DF}"/>
              </a:ext>
            </a:extLst>
          </p:cNvPr>
          <p:cNvSpPr txBox="1"/>
          <p:nvPr/>
        </p:nvSpPr>
        <p:spPr>
          <a:xfrm>
            <a:off x="7602641" y="5498934"/>
            <a:ext cx="31325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TOTAL PICKING</a:t>
            </a:r>
            <a:r>
              <a:rPr lang="ko-KR" altLang="en-US"/>
              <a:t>한 품목을 </a:t>
            </a:r>
            <a:r>
              <a:rPr lang="en-US" altLang="ko-KR" dirty="0"/>
              <a:t>MPS LACK</a:t>
            </a:r>
            <a:r>
              <a:rPr lang="ko-KR" altLang="en-US"/>
              <a:t>에 적재</a:t>
            </a:r>
            <a:endParaRPr lang="en-US" altLang="ko-KR" dirty="0"/>
          </a:p>
          <a:p>
            <a:pPr algn="ctr"/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ko-KR" altLang="en-US">
                <a:solidFill>
                  <a:srgbClr val="FF0000"/>
                </a:solidFill>
              </a:rPr>
              <a:t>적재 기준 없음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4F015BE7-E1D4-4D0A-833A-CA0867985A94}"/>
              </a:ext>
            </a:extLst>
          </p:cNvPr>
          <p:cNvSpPr txBox="1"/>
          <p:nvPr/>
        </p:nvSpPr>
        <p:spPr>
          <a:xfrm>
            <a:off x="10116685" y="875709"/>
            <a:ext cx="1882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&lt;OPERATOR&gt;</a:t>
            </a:r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8F115962-BA09-4E78-BA88-0C9B14785710}"/>
              </a:ext>
            </a:extLst>
          </p:cNvPr>
          <p:cNvSpPr txBox="1"/>
          <p:nvPr/>
        </p:nvSpPr>
        <p:spPr>
          <a:xfrm>
            <a:off x="1141170" y="4365936"/>
            <a:ext cx="29263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Q-ALGORITHM</a:t>
            </a:r>
            <a:r>
              <a:rPr lang="ko-KR" altLang="en-US"/>
              <a:t>을 통해 </a:t>
            </a:r>
            <a:endParaRPr lang="en-US" altLang="ko-KR"/>
          </a:p>
          <a:p>
            <a:pPr algn="ctr"/>
            <a:r>
              <a:rPr lang="ko-KR" altLang="en-US"/>
              <a:t>작업할 수 있는 주문부터 우선적 할당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="" xmlns:a16="http://schemas.microsoft.com/office/drawing/2014/main" id="{FE155F64-0768-489B-BE30-CCC845341E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73875" y="4400094"/>
            <a:ext cx="927879" cy="1708626"/>
          </a:xfrm>
          <a:prstGeom prst="rect">
            <a:avLst/>
          </a:prstGeom>
        </p:spPr>
      </p:pic>
      <p:cxnSp>
        <p:nvCxnSpPr>
          <p:cNvPr id="34" name="직선 화살표 연결선 33">
            <a:extLst>
              <a:ext uri="{FF2B5EF4-FFF2-40B4-BE49-F238E27FC236}">
                <a16:creationId xmlns="" xmlns:a16="http://schemas.microsoft.com/office/drawing/2014/main" id="{20A41335-962D-4DD4-91BF-5D487E5206A9}"/>
              </a:ext>
            </a:extLst>
          </p:cNvPr>
          <p:cNvCxnSpPr>
            <a:stCxn id="11" idx="1"/>
          </p:cNvCxnSpPr>
          <p:nvPr/>
        </p:nvCxnSpPr>
        <p:spPr>
          <a:xfrm flipH="1">
            <a:off x="1201754" y="5355953"/>
            <a:ext cx="31713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5D72B34C-9C3B-4AB6-BE9F-DEDF2F5FD826}"/>
              </a:ext>
            </a:extLst>
          </p:cNvPr>
          <p:cNvSpPr txBox="1"/>
          <p:nvPr/>
        </p:nvSpPr>
        <p:spPr>
          <a:xfrm>
            <a:off x="4833381" y="13993"/>
            <a:ext cx="4243018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3A89A5CA-A47E-4131-858D-C61F48358F5A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7684911D-4617-4C04-BC33-F7AB1C53A1BA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5D72B34C-9C3B-4AB6-BE9F-DEDF2F5FD826}"/>
              </a:ext>
            </a:extLst>
          </p:cNvPr>
          <p:cNvSpPr txBox="1"/>
          <p:nvPr/>
        </p:nvSpPr>
        <p:spPr>
          <a:xfrm>
            <a:off x="1078818" y="31412"/>
            <a:ext cx="8589051" cy="1077218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추진배경 및 필요성 </a:t>
            </a:r>
            <a:r>
              <a:rPr lang="en-US" altLang="ko-KR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- MPS PICKING OPERATION 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2" name="이등변 삼각형 31">
            <a:extLst>
              <a:ext uri="{FF2B5EF4-FFF2-40B4-BE49-F238E27FC236}">
                <a16:creationId xmlns:a16="http://schemas.microsoft.com/office/drawing/2014/main" xmlns="" id="{2E023E17-CB9E-4D43-A3D2-162C2426179A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07813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86260653-811A-44CE-A862-6FEAF9796255}"/>
              </a:ext>
            </a:extLst>
          </p:cNvPr>
          <p:cNvSpPr/>
          <p:nvPr/>
        </p:nvSpPr>
        <p:spPr>
          <a:xfrm>
            <a:off x="0" y="0"/>
            <a:ext cx="12192000" cy="6908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15922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6AF941C6-FFC9-4B4F-899F-F1EC738F1AED}"/>
              </a:ext>
            </a:extLst>
          </p:cNvPr>
          <p:cNvGrpSpPr/>
          <p:nvPr/>
        </p:nvGrpSpPr>
        <p:grpSpPr>
          <a:xfrm>
            <a:off x="0" y="2779535"/>
            <a:ext cx="4721629" cy="638316"/>
            <a:chOff x="0" y="2622087"/>
            <a:chExt cx="4099661" cy="638316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xmlns="" id="{078306B7-1AE7-4E6B-AA02-06085B5C9D31}"/>
                </a:ext>
              </a:extLst>
            </p:cNvPr>
            <p:cNvSpPr/>
            <p:nvPr/>
          </p:nvSpPr>
          <p:spPr>
            <a:xfrm>
              <a:off x="0" y="2622087"/>
              <a:ext cx="4099661" cy="6383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1FDB0299-8852-462E-885B-4A215C1AF300}"/>
                </a:ext>
              </a:extLst>
            </p:cNvPr>
            <p:cNvSpPr txBox="1"/>
            <p:nvPr/>
          </p:nvSpPr>
          <p:spPr>
            <a:xfrm>
              <a:off x="236170" y="2675627"/>
              <a:ext cx="34819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 smtClean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02</a:t>
              </a:r>
              <a:r>
                <a:rPr lang="en-US" altLang="ko-KR" sz="3200" dirty="0" smtClean="0"/>
                <a:t> </a:t>
              </a:r>
              <a:r>
                <a:rPr lang="ko-KR" altLang="en-US" sz="32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프로젝트 목표</a:t>
              </a:r>
              <a:endPara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4446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3A89A5CA-A47E-4131-858D-C61F48358F5A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684911D-4617-4C04-BC33-F7AB1C53A1BA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5D72B34C-9C3B-4AB6-BE9F-DEDF2F5FD826}"/>
              </a:ext>
            </a:extLst>
          </p:cNvPr>
          <p:cNvSpPr txBox="1"/>
          <p:nvPr/>
        </p:nvSpPr>
        <p:spPr>
          <a:xfrm>
            <a:off x="1005256" y="4051"/>
            <a:ext cx="3599993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프로젝트 목표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xmlns="" id="{2E023E17-CB9E-4D43-A3D2-162C2426179A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xmlns="" id="{6202E224-1A7B-41D6-B396-F3382038C58D}"/>
              </a:ext>
            </a:extLst>
          </p:cNvPr>
          <p:cNvCxnSpPr>
            <a:cxnSpLocks/>
          </p:cNvCxnSpPr>
          <p:nvPr/>
        </p:nvCxnSpPr>
        <p:spPr>
          <a:xfrm>
            <a:off x="258303" y="948171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5869D7B-8AE6-4D3C-A713-A02949BA2181}"/>
              </a:ext>
            </a:extLst>
          </p:cNvPr>
          <p:cNvSpPr txBox="1"/>
          <p:nvPr/>
        </p:nvSpPr>
        <p:spPr>
          <a:xfrm>
            <a:off x="258302" y="893726"/>
            <a:ext cx="4346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spc="-15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목표</a:t>
            </a:r>
            <a:endParaRPr lang="ko-KR" altLang="en-US" sz="3200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120" y="1978834"/>
            <a:ext cx="10564313" cy="374032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현재 </a:t>
            </a:r>
            <a:r>
              <a:rPr lang="en-US" altLang="ko-KR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Picking System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을 </a:t>
            </a:r>
            <a:r>
              <a:rPr lang="ko-KR" altLang="en-US" sz="44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이해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하고</a:t>
            </a:r>
            <a:endParaRPr lang="en-US" altLang="ko-KR" sz="4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주문 </a:t>
            </a:r>
            <a:r>
              <a:rPr lang="ko-KR" altLang="en-US" sz="44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데이터분석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을 통한</a:t>
            </a:r>
            <a:endParaRPr lang="en-US" altLang="ko-KR" sz="4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생산성과 효율성을 </a:t>
            </a:r>
            <a:endParaRPr lang="en-US" altLang="ko-KR" sz="4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향상시킬 </a:t>
            </a:r>
            <a:r>
              <a:rPr lang="ko-KR" altLang="en-US" sz="54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새로운 알고리즘 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도출</a:t>
            </a:r>
            <a:endParaRPr lang="en-US" altLang="ko-KR" sz="4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이를 </a:t>
            </a:r>
            <a:r>
              <a:rPr lang="ko-KR" altLang="en-US" sz="54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패널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로 가시화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endParaRPr lang="ko-KR" altLang="en-US" sz="32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1094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86260653-811A-44CE-A862-6FEAF9796255}"/>
              </a:ext>
            </a:extLst>
          </p:cNvPr>
          <p:cNvSpPr/>
          <p:nvPr/>
        </p:nvSpPr>
        <p:spPr>
          <a:xfrm>
            <a:off x="0" y="0"/>
            <a:ext cx="12192000" cy="6908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15922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6AF941C6-FFC9-4B4F-899F-F1EC738F1AED}"/>
              </a:ext>
            </a:extLst>
          </p:cNvPr>
          <p:cNvGrpSpPr/>
          <p:nvPr/>
        </p:nvGrpSpPr>
        <p:grpSpPr>
          <a:xfrm>
            <a:off x="0" y="2779535"/>
            <a:ext cx="4721629" cy="638316"/>
            <a:chOff x="0" y="2622087"/>
            <a:chExt cx="4099661" cy="638316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xmlns="" id="{078306B7-1AE7-4E6B-AA02-06085B5C9D31}"/>
                </a:ext>
              </a:extLst>
            </p:cNvPr>
            <p:cNvSpPr/>
            <p:nvPr/>
          </p:nvSpPr>
          <p:spPr>
            <a:xfrm>
              <a:off x="0" y="2622087"/>
              <a:ext cx="4099661" cy="6383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1FDB0299-8852-462E-885B-4A215C1AF300}"/>
                </a:ext>
              </a:extLst>
            </p:cNvPr>
            <p:cNvSpPr txBox="1"/>
            <p:nvPr/>
          </p:nvSpPr>
          <p:spPr>
            <a:xfrm>
              <a:off x="236170" y="2675627"/>
              <a:ext cx="34819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 smtClean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</a:t>
              </a:r>
              <a:r>
                <a:rPr lang="en-US" altLang="ko-KR" sz="3200" dirty="0" smtClean="0"/>
                <a:t> </a:t>
              </a:r>
              <a:r>
                <a:rPr lang="ko-KR" altLang="en-US" sz="32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현황파악</a:t>
              </a:r>
              <a:endPara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5551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3A89A5CA-A47E-4131-858D-C61F48358F5A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684911D-4617-4C04-BC33-F7AB1C53A1BA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5D72B34C-9C3B-4AB6-BE9F-DEDF2F5FD826}"/>
              </a:ext>
            </a:extLst>
          </p:cNvPr>
          <p:cNvSpPr txBox="1"/>
          <p:nvPr/>
        </p:nvSpPr>
        <p:spPr>
          <a:xfrm>
            <a:off x="1005257" y="13993"/>
            <a:ext cx="3599993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현황 파악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xmlns="" id="{2E023E17-CB9E-4D43-A3D2-162C2426179A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xmlns="" id="{6202E224-1A7B-41D6-B396-F3382038C58D}"/>
              </a:ext>
            </a:extLst>
          </p:cNvPr>
          <p:cNvCxnSpPr>
            <a:cxnSpLocks/>
          </p:cNvCxnSpPr>
          <p:nvPr/>
        </p:nvCxnSpPr>
        <p:spPr>
          <a:xfrm>
            <a:off x="258303" y="948171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5869D7B-8AE6-4D3C-A713-A02949BA2181}"/>
              </a:ext>
            </a:extLst>
          </p:cNvPr>
          <p:cNvSpPr txBox="1"/>
          <p:nvPr/>
        </p:nvSpPr>
        <p:spPr>
          <a:xfrm>
            <a:off x="258302" y="893726"/>
            <a:ext cx="4346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pc="-15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현재의 </a:t>
            </a:r>
            <a:r>
              <a:rPr lang="en-US" altLang="ko-KR" sz="3200" b="1" spc="-15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PICKING SYSTEM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 txBox="1">
            <a:spLocks/>
          </p:cNvSpPr>
          <p:nvPr/>
        </p:nvSpPr>
        <p:spPr>
          <a:xfrm>
            <a:off x="258302" y="1792509"/>
            <a:ext cx="10564313" cy="11169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66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WMS</a:t>
            </a:r>
            <a:r>
              <a:rPr lang="en-US" altLang="ko-KR" sz="32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(Warehouse Management System)</a:t>
            </a:r>
            <a:endParaRPr lang="ko-KR" altLang="en-US" sz="32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 txBox="1">
            <a:spLocks/>
          </p:cNvSpPr>
          <p:nvPr/>
        </p:nvSpPr>
        <p:spPr>
          <a:xfrm>
            <a:off x="1627687" y="3223463"/>
            <a:ext cx="10564313" cy="11169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66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MPS</a:t>
            </a:r>
            <a:r>
              <a:rPr lang="en-US" altLang="ko-KR" sz="32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(Multi Purpose System)</a:t>
            </a:r>
            <a:endParaRPr lang="ko-KR" altLang="en-US" sz="32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 txBox="1">
            <a:spLocks/>
          </p:cNvSpPr>
          <p:nvPr/>
        </p:nvSpPr>
        <p:spPr>
          <a:xfrm>
            <a:off x="2805253" y="4654417"/>
            <a:ext cx="10564313" cy="11169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66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Q-Algorithm</a:t>
            </a:r>
            <a:r>
              <a:rPr lang="en-US" altLang="ko-KR" sz="32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</a:t>
            </a:r>
            <a:r>
              <a:rPr lang="ko-KR" altLang="en-US" sz="32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배치 할당 알고리즘</a:t>
            </a:r>
            <a:r>
              <a:rPr lang="en-US" altLang="ko-KR" sz="32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)</a:t>
            </a:r>
            <a:endParaRPr lang="ko-KR" altLang="en-US" sz="32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063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3A89A5CA-A47E-4131-858D-C61F48358F5A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684911D-4617-4C04-BC33-F7AB1C53A1BA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5D72B34C-9C3B-4AB6-BE9F-DEDF2F5FD826}"/>
              </a:ext>
            </a:extLst>
          </p:cNvPr>
          <p:cNvSpPr txBox="1"/>
          <p:nvPr/>
        </p:nvSpPr>
        <p:spPr>
          <a:xfrm>
            <a:off x="1005257" y="13993"/>
            <a:ext cx="3599993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현황 파악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xmlns="" id="{2E023E17-CB9E-4D43-A3D2-162C2426179A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xmlns="" id="{6202E224-1A7B-41D6-B396-F3382038C58D}"/>
              </a:ext>
            </a:extLst>
          </p:cNvPr>
          <p:cNvCxnSpPr>
            <a:cxnSpLocks/>
          </p:cNvCxnSpPr>
          <p:nvPr/>
        </p:nvCxnSpPr>
        <p:spPr>
          <a:xfrm>
            <a:off x="258303" y="948171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5869D7B-8AE6-4D3C-A713-A02949BA2181}"/>
              </a:ext>
            </a:extLst>
          </p:cNvPr>
          <p:cNvSpPr txBox="1"/>
          <p:nvPr/>
        </p:nvSpPr>
        <p:spPr>
          <a:xfrm>
            <a:off x="258302" y="893726"/>
            <a:ext cx="4346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pc="-15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관계자 인터뷰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 txBox="1">
            <a:spLocks/>
          </p:cNvSpPr>
          <p:nvPr/>
        </p:nvSpPr>
        <p:spPr>
          <a:xfrm>
            <a:off x="258302" y="1792509"/>
            <a:ext cx="4546454" cy="11169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6600" b="1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물류 실무자</a:t>
            </a:r>
            <a:endParaRPr lang="ko-KR" altLang="en-US" sz="32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 txBox="1">
            <a:spLocks/>
          </p:cNvSpPr>
          <p:nvPr/>
        </p:nvSpPr>
        <p:spPr>
          <a:xfrm>
            <a:off x="2126451" y="3223463"/>
            <a:ext cx="10564313" cy="11169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66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시스템 기획</a:t>
            </a:r>
            <a:r>
              <a:rPr lang="en-US" altLang="ko-KR" sz="66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/</a:t>
            </a:r>
            <a:r>
              <a:rPr lang="ko-KR" altLang="en-US" sz="66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관리자</a:t>
            </a:r>
            <a:endParaRPr lang="ko-KR" altLang="en-US" sz="32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 txBox="1">
            <a:spLocks/>
          </p:cNvSpPr>
          <p:nvPr/>
        </p:nvSpPr>
        <p:spPr>
          <a:xfrm>
            <a:off x="8249067" y="4654417"/>
            <a:ext cx="3942933" cy="11169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6600" b="1" dirty="0" err="1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멘토링</a:t>
            </a:r>
            <a:endParaRPr lang="ko-KR" altLang="en-US" sz="32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2695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18" y="52942"/>
            <a:ext cx="1474444" cy="607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E GLOBAL SCM INNOVATOR CJ korea express CJ대한통운의 물류터미널내 전경 사진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90" y="717012"/>
            <a:ext cx="12201390" cy="4595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25CF6F0-C05A-433F-98AC-F2E831AAB84E}"/>
              </a:ext>
            </a:extLst>
          </p:cNvPr>
          <p:cNvSpPr txBox="1"/>
          <p:nvPr/>
        </p:nvSpPr>
        <p:spPr>
          <a:xfrm>
            <a:off x="5361534" y="5464503"/>
            <a:ext cx="7166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| </a:t>
            </a:r>
            <a:r>
              <a:rPr lang="en-US" altLang="ko-KR" sz="3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Picking Planning Algorithm|</a:t>
            </a:r>
            <a:endParaRPr lang="ko-KR" altLang="en-US" sz="3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8425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3A89A5CA-A47E-4131-858D-C61F48358F5A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684911D-4617-4C04-BC33-F7AB1C53A1BA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5D72B34C-9C3B-4AB6-BE9F-DEDF2F5FD826}"/>
              </a:ext>
            </a:extLst>
          </p:cNvPr>
          <p:cNvSpPr txBox="1"/>
          <p:nvPr/>
        </p:nvSpPr>
        <p:spPr>
          <a:xfrm>
            <a:off x="1005257" y="13993"/>
            <a:ext cx="3599993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현황 파악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xmlns="" id="{2E023E17-CB9E-4D43-A3D2-162C2426179A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xmlns="" id="{6202E224-1A7B-41D6-B396-F3382038C58D}"/>
              </a:ext>
            </a:extLst>
          </p:cNvPr>
          <p:cNvCxnSpPr>
            <a:cxnSpLocks/>
          </p:cNvCxnSpPr>
          <p:nvPr/>
        </p:nvCxnSpPr>
        <p:spPr>
          <a:xfrm>
            <a:off x="258303" y="948171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5869D7B-8AE6-4D3C-A713-A02949BA2181}"/>
              </a:ext>
            </a:extLst>
          </p:cNvPr>
          <p:cNvSpPr txBox="1"/>
          <p:nvPr/>
        </p:nvSpPr>
        <p:spPr>
          <a:xfrm>
            <a:off x="258302" y="893726"/>
            <a:ext cx="4346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pc="-15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현장조사</a:t>
            </a:r>
            <a:r>
              <a:rPr lang="en-US" altLang="ko-KR" sz="3200" b="1" spc="-15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3200" b="1" spc="-15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오산 물류센터</a:t>
            </a:r>
            <a:r>
              <a:rPr lang="en-US" altLang="ko-KR" sz="3200" b="1" spc="-15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379" y="2111837"/>
            <a:ext cx="10564313" cy="375694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en-US" sz="6600" b="1" dirty="0" err="1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현장견학</a:t>
            </a:r>
            <a:r>
              <a:rPr lang="ko-KR" altLang="en-US" sz="4400" b="1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를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통한 </a:t>
            </a:r>
            <a:r>
              <a:rPr lang="ko-KR" altLang="en-US" sz="4400" b="1" dirty="0" smtClean="0">
                <a:solidFill>
                  <a:srgbClr val="0070C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이해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와 </a:t>
            </a:r>
            <a:endParaRPr lang="en-US" altLang="ko-KR" sz="4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r>
              <a:rPr lang="ko-KR" altLang="en-US" sz="66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현장인터뷰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를 통한 </a:t>
            </a:r>
            <a:r>
              <a:rPr lang="ko-KR" altLang="en-US" sz="4400" b="1" dirty="0" smtClean="0">
                <a:solidFill>
                  <a:srgbClr val="0070C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현재 시스템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파악</a:t>
            </a:r>
            <a:endParaRPr lang="en-US" altLang="ko-KR" sz="4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r>
              <a:rPr lang="ko-KR" altLang="en-US" sz="72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분석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으로 </a:t>
            </a:r>
            <a:r>
              <a:rPr lang="ko-KR" altLang="en-US" sz="4400" b="1" dirty="0" smtClean="0">
                <a:solidFill>
                  <a:srgbClr val="0070C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개선방향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도출</a:t>
            </a:r>
            <a:endParaRPr lang="ko-KR" altLang="en-US" sz="32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4835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86260653-811A-44CE-A862-6FEAF9796255}"/>
              </a:ext>
            </a:extLst>
          </p:cNvPr>
          <p:cNvSpPr/>
          <p:nvPr/>
        </p:nvSpPr>
        <p:spPr>
          <a:xfrm>
            <a:off x="0" y="0"/>
            <a:ext cx="12192000" cy="6908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15922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6AF941C6-FFC9-4B4F-899F-F1EC738F1AED}"/>
              </a:ext>
            </a:extLst>
          </p:cNvPr>
          <p:cNvGrpSpPr/>
          <p:nvPr/>
        </p:nvGrpSpPr>
        <p:grpSpPr>
          <a:xfrm>
            <a:off x="-1" y="2779535"/>
            <a:ext cx="5453149" cy="638316"/>
            <a:chOff x="0" y="2622087"/>
            <a:chExt cx="4099661" cy="638316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xmlns="" id="{078306B7-1AE7-4E6B-AA02-06085B5C9D31}"/>
                </a:ext>
              </a:extLst>
            </p:cNvPr>
            <p:cNvSpPr/>
            <p:nvPr/>
          </p:nvSpPr>
          <p:spPr>
            <a:xfrm>
              <a:off x="0" y="2622087"/>
              <a:ext cx="4099661" cy="6383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1FDB0299-8852-462E-885B-4A215C1AF300}"/>
                </a:ext>
              </a:extLst>
            </p:cNvPr>
            <p:cNvSpPr txBox="1"/>
            <p:nvPr/>
          </p:nvSpPr>
          <p:spPr>
            <a:xfrm>
              <a:off x="236170" y="2675627"/>
              <a:ext cx="37815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</a:t>
              </a:r>
              <a:r>
                <a:rPr lang="en-US" altLang="ko-KR" sz="3200" dirty="0"/>
                <a:t> </a:t>
              </a:r>
              <a:r>
                <a:rPr lang="ko-KR" altLang="en-US" sz="32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과제 및 아이디어 도출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29395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3A89A5CA-A47E-4131-858D-C61F48358F5A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684911D-4617-4C04-BC33-F7AB1C53A1BA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5D72B34C-9C3B-4AB6-BE9F-DEDF2F5FD826}"/>
              </a:ext>
            </a:extLst>
          </p:cNvPr>
          <p:cNvSpPr txBox="1"/>
          <p:nvPr/>
        </p:nvSpPr>
        <p:spPr>
          <a:xfrm>
            <a:off x="1005257" y="13993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과제 </a:t>
            </a:r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및 아이디어 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도출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xmlns="" id="{2E023E17-CB9E-4D43-A3D2-162C2426179A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xmlns="" id="{6202E224-1A7B-41D6-B396-F3382038C58D}"/>
              </a:ext>
            </a:extLst>
          </p:cNvPr>
          <p:cNvCxnSpPr>
            <a:cxnSpLocks/>
          </p:cNvCxnSpPr>
          <p:nvPr/>
        </p:nvCxnSpPr>
        <p:spPr>
          <a:xfrm>
            <a:off x="258303" y="948171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5869D7B-8AE6-4D3C-A713-A02949BA2181}"/>
              </a:ext>
            </a:extLst>
          </p:cNvPr>
          <p:cNvSpPr txBox="1"/>
          <p:nvPr/>
        </p:nvSpPr>
        <p:spPr>
          <a:xfrm>
            <a:off x="258302" y="893726"/>
            <a:ext cx="4346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pc="-15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과제 도출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9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954" y="2513293"/>
            <a:ext cx="4934068" cy="29149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1. 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현재</a:t>
            </a: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MPS 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시스템의 비효율성</a:t>
            </a:r>
            <a:endParaRPr lang="en-US" altLang="ko-KR" sz="2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endParaRPr lang="en-US" altLang="ko-KR" sz="24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2. 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관계자 인터뷰를 통한 개선방향 </a:t>
            </a:r>
            <a:endParaRPr lang="en-US" altLang="ko-KR" sz="2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endParaRPr lang="en-US" altLang="ko-KR" sz="24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3. 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현장조사를 통한 문제파악</a:t>
            </a:r>
            <a:endParaRPr lang="en-US" altLang="ko-KR" sz="24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endParaRPr lang="en-US" altLang="ko-KR" sz="24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endParaRPr lang="ko-KR" altLang="en-US" sz="16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 txBox="1">
            <a:spLocks/>
          </p:cNvSpPr>
          <p:nvPr/>
        </p:nvSpPr>
        <p:spPr>
          <a:xfrm>
            <a:off x="4904509" y="2970494"/>
            <a:ext cx="2111433" cy="2000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15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=&gt;</a:t>
            </a:r>
            <a:endParaRPr lang="ko-KR" altLang="en-US" sz="115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 txBox="1">
            <a:spLocks/>
          </p:cNvSpPr>
          <p:nvPr/>
        </p:nvSpPr>
        <p:spPr>
          <a:xfrm>
            <a:off x="6716684" y="3190780"/>
            <a:ext cx="4468555" cy="15599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80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과제 도출</a:t>
            </a:r>
            <a:endParaRPr lang="ko-KR" altLang="en-US" sz="6000" dirty="0">
              <a:solidFill>
                <a:srgbClr val="00B0F0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8282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타원 34">
            <a:extLst>
              <a:ext uri="{FF2B5EF4-FFF2-40B4-BE49-F238E27FC236}">
                <a16:creationId xmlns:a16="http://schemas.microsoft.com/office/drawing/2014/main" xmlns="" id="{7568AE6B-D07F-4B89-8B32-A56FE90A6984}"/>
              </a:ext>
            </a:extLst>
          </p:cNvPr>
          <p:cNvSpPr/>
          <p:nvPr/>
        </p:nvSpPr>
        <p:spPr>
          <a:xfrm>
            <a:off x="1778000" y="1178034"/>
            <a:ext cx="4033520" cy="1768366"/>
          </a:xfrm>
          <a:prstGeom prst="ellipse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accent2">
                    <a:lumMod val="75000"/>
                  </a:schemeClr>
                </a:solidFill>
              </a:rPr>
              <a:t>Q-</a:t>
            </a:r>
            <a:r>
              <a:rPr lang="ko-KR" altLang="en-US" sz="2400" b="1" dirty="0">
                <a:solidFill>
                  <a:schemeClr val="accent2">
                    <a:lumMod val="75000"/>
                  </a:schemeClr>
                </a:solidFill>
              </a:rPr>
              <a:t>알고리즘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3A89A5CA-A47E-4131-858D-C61F48358F5A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684911D-4617-4C04-BC33-F7AB1C53A1BA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5D72B34C-9C3B-4AB6-BE9F-DEDF2F5FD826}"/>
              </a:ext>
            </a:extLst>
          </p:cNvPr>
          <p:cNvSpPr txBox="1"/>
          <p:nvPr/>
        </p:nvSpPr>
        <p:spPr>
          <a:xfrm>
            <a:off x="1117566" y="0"/>
            <a:ext cx="4542103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과제 및 아이디어 도출</a:t>
            </a:r>
          </a:p>
        </p:txBody>
      </p: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xmlns="" id="{2E023E17-CB9E-4D43-A3D2-162C2426179A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5CD104CA-0F56-4C27-BFFE-A29BFDFF71CF}"/>
              </a:ext>
            </a:extLst>
          </p:cNvPr>
          <p:cNvSpPr txBox="1"/>
          <p:nvPr/>
        </p:nvSpPr>
        <p:spPr>
          <a:xfrm>
            <a:off x="691120" y="3249631"/>
            <a:ext cx="4447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MPS PICKING</a:t>
            </a:r>
            <a:r>
              <a:rPr lang="ko-KR" altLang="en-US" dirty="0"/>
              <a:t>의 기반이 되는 알고리즘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93FC85A5-B22E-45F3-9E00-8654DDA390AB}"/>
              </a:ext>
            </a:extLst>
          </p:cNvPr>
          <p:cNvSpPr txBox="1"/>
          <p:nvPr/>
        </p:nvSpPr>
        <p:spPr>
          <a:xfrm>
            <a:off x="691120" y="3823568"/>
            <a:ext cx="4031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재고 기반 주문 할당방식 사용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3D3C7F32-FFD4-4651-B9A0-D4ECBB94DF24}"/>
              </a:ext>
            </a:extLst>
          </p:cNvPr>
          <p:cNvSpPr txBox="1"/>
          <p:nvPr/>
        </p:nvSpPr>
        <p:spPr>
          <a:xfrm>
            <a:off x="691120" y="4397505"/>
            <a:ext cx="5402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주문에 대한 재고 </a:t>
            </a:r>
            <a:r>
              <a:rPr lang="ko-KR" altLang="en-US" dirty="0" err="1"/>
              <a:t>보충율</a:t>
            </a:r>
            <a:r>
              <a:rPr lang="ko-KR" altLang="en-US" dirty="0"/>
              <a:t> </a:t>
            </a:r>
            <a:r>
              <a:rPr lang="en-US" altLang="ko-KR" dirty="0"/>
              <a:t>15%</a:t>
            </a:r>
            <a:r>
              <a:rPr lang="ko-KR" altLang="en-US" dirty="0"/>
              <a:t>부터 작업 가능함</a:t>
            </a:r>
            <a:endParaRPr lang="en-US" altLang="ko-KR" dirty="0"/>
          </a:p>
          <a:p>
            <a:r>
              <a:rPr lang="en-US" altLang="ko-KR" dirty="0"/>
              <a:t>   (</a:t>
            </a:r>
            <a:r>
              <a:rPr lang="ko-KR" altLang="en-US" dirty="0"/>
              <a:t>타사 </a:t>
            </a:r>
            <a:r>
              <a:rPr lang="en-US" altLang="ko-KR" dirty="0"/>
              <a:t>DPS/DAS</a:t>
            </a:r>
            <a:r>
              <a:rPr lang="ko-KR" altLang="en-US" dirty="0"/>
              <a:t>는 </a:t>
            </a:r>
            <a:r>
              <a:rPr lang="en-US" altLang="ko-KR" dirty="0"/>
              <a:t>100% </a:t>
            </a:r>
            <a:r>
              <a:rPr lang="ko-KR" altLang="en-US" dirty="0"/>
              <a:t>보충 후 일괄 작업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endParaRPr lang="en-US" altLang="ko-KR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35E20B29-2C3C-4B6C-A5A3-4F675AB7BFE8}"/>
              </a:ext>
            </a:extLst>
          </p:cNvPr>
          <p:cNvSpPr txBox="1"/>
          <p:nvPr/>
        </p:nvSpPr>
        <p:spPr>
          <a:xfrm>
            <a:off x="6652594" y="3249631"/>
            <a:ext cx="429543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/>
              <a:t>MPI </a:t>
            </a:r>
            <a:r>
              <a:rPr lang="ko-KR" altLang="en-US" dirty="0"/>
              <a:t>연동을 통한 작업 단순화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algn="just"/>
            <a:r>
              <a:rPr lang="en-US" altLang="ko-KR" dirty="0"/>
              <a:t>1.</a:t>
            </a:r>
            <a:r>
              <a:rPr lang="ko-KR" altLang="en-US" dirty="0"/>
              <a:t> </a:t>
            </a:r>
            <a:r>
              <a:rPr lang="en-US" altLang="ko-KR" dirty="0"/>
              <a:t>DPS/DAS </a:t>
            </a:r>
            <a:r>
              <a:rPr lang="ko-KR" altLang="en-US" dirty="0"/>
              <a:t>방식과 다르게 물품별 위치가 지정되어 있지않아</a:t>
            </a:r>
            <a:r>
              <a:rPr lang="en-US" altLang="ko-KR" dirty="0"/>
              <a:t>, </a:t>
            </a:r>
            <a:r>
              <a:rPr lang="ko-KR" altLang="en-US" dirty="0"/>
              <a:t>작업자가 바코드 리더기만으로 </a:t>
            </a:r>
            <a:r>
              <a:rPr lang="en-US" altLang="ko-KR" dirty="0"/>
              <a:t>MPS LACK</a:t>
            </a:r>
            <a:r>
              <a:rPr lang="ko-KR" altLang="en-US" dirty="0"/>
              <a:t>에 쉽게 적재 가능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2.  </a:t>
            </a:r>
            <a:r>
              <a:rPr lang="ko-KR" altLang="en-US" dirty="0"/>
              <a:t>주문을 </a:t>
            </a:r>
            <a:r>
              <a:rPr lang="en-US" altLang="ko-KR" dirty="0"/>
              <a:t>BUCKET</a:t>
            </a:r>
            <a:r>
              <a:rPr lang="ko-KR" altLang="en-US" dirty="0"/>
              <a:t>별로 할당하여 처리하는데</a:t>
            </a:r>
            <a:r>
              <a:rPr lang="en-US" altLang="ko-KR" dirty="0"/>
              <a:t>, BUCKET</a:t>
            </a:r>
            <a:r>
              <a:rPr lang="ko-KR" altLang="en-US" dirty="0"/>
              <a:t>에 담아야 하는 물품을 </a:t>
            </a:r>
            <a:r>
              <a:rPr lang="en-US" altLang="ko-KR" dirty="0"/>
              <a:t>MPI </a:t>
            </a:r>
            <a:r>
              <a:rPr lang="ko-KR" altLang="en-US" dirty="0"/>
              <a:t>지시기를 통해 표시함</a:t>
            </a:r>
            <a:endParaRPr lang="en-US" altLang="ko-KR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xmlns="" id="{DE731942-2B64-440E-BD86-1F09E0D64559}"/>
              </a:ext>
            </a:extLst>
          </p:cNvPr>
          <p:cNvSpPr/>
          <p:nvPr/>
        </p:nvSpPr>
        <p:spPr>
          <a:xfrm>
            <a:off x="691120" y="1666240"/>
            <a:ext cx="1670341" cy="883920"/>
          </a:xfrm>
          <a:prstGeom prst="rect">
            <a:avLst/>
          </a:prstGeom>
          <a:solidFill>
            <a:schemeClr val="bg2">
              <a:lumMod val="75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WMS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xmlns="" id="{6217F017-4237-46CF-B7A2-097B893F0919}"/>
              </a:ext>
            </a:extLst>
          </p:cNvPr>
          <p:cNvSpPr/>
          <p:nvPr/>
        </p:nvSpPr>
        <p:spPr>
          <a:xfrm>
            <a:off x="5039600" y="1666240"/>
            <a:ext cx="1670341" cy="883920"/>
          </a:xfrm>
          <a:prstGeom prst="rect">
            <a:avLst/>
          </a:prstGeom>
          <a:solidFill>
            <a:schemeClr val="bg2">
              <a:lumMod val="75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MPS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xmlns="" id="{D008ECD1-C524-4AAB-9B92-AE7540EF8BD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7533" y="1178034"/>
            <a:ext cx="1010263" cy="1860331"/>
          </a:xfrm>
          <a:prstGeom prst="rect">
            <a:avLst/>
          </a:prstGeom>
        </p:spPr>
      </p:pic>
      <p:sp>
        <p:nvSpPr>
          <p:cNvPr id="36" name="화살표: 오른쪽 35">
            <a:extLst>
              <a:ext uri="{FF2B5EF4-FFF2-40B4-BE49-F238E27FC236}">
                <a16:creationId xmlns:a16="http://schemas.microsoft.com/office/drawing/2014/main" xmlns="" id="{6799A591-58F3-486D-B2FF-49BD31336629}"/>
              </a:ext>
            </a:extLst>
          </p:cNvPr>
          <p:cNvSpPr/>
          <p:nvPr/>
        </p:nvSpPr>
        <p:spPr>
          <a:xfrm>
            <a:off x="6959600" y="1452880"/>
            <a:ext cx="2590800" cy="579120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화살표: 오른쪽 36">
            <a:extLst>
              <a:ext uri="{FF2B5EF4-FFF2-40B4-BE49-F238E27FC236}">
                <a16:creationId xmlns:a16="http://schemas.microsoft.com/office/drawing/2014/main" xmlns="" id="{883D9494-455B-4DC9-8D10-4940A516896B}"/>
              </a:ext>
            </a:extLst>
          </p:cNvPr>
          <p:cNvSpPr/>
          <p:nvPr/>
        </p:nvSpPr>
        <p:spPr>
          <a:xfrm rot="10800000">
            <a:off x="6959600" y="2164211"/>
            <a:ext cx="2590800" cy="579120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xmlns="" id="{8DE67911-D3AC-48A9-AC21-DBCC23F625C3}"/>
              </a:ext>
            </a:extLst>
          </p:cNvPr>
          <p:cNvSpPr/>
          <p:nvPr/>
        </p:nvSpPr>
        <p:spPr>
          <a:xfrm>
            <a:off x="6959601" y="1742440"/>
            <a:ext cx="2716092" cy="716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98E99E1B-AA6C-4B72-A092-24793AAF16EE}"/>
              </a:ext>
            </a:extLst>
          </p:cNvPr>
          <p:cNvSpPr txBox="1"/>
          <p:nvPr/>
        </p:nvSpPr>
        <p:spPr>
          <a:xfrm>
            <a:off x="691120" y="5248441"/>
            <a:ext cx="5402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dirty="0"/>
              <a:t>- </a:t>
            </a:r>
            <a:r>
              <a:rPr lang="ko-KR" altLang="en-US" dirty="0"/>
              <a:t>다품종</a:t>
            </a:r>
            <a:r>
              <a:rPr lang="en-US" altLang="ko-KR" dirty="0"/>
              <a:t> </a:t>
            </a:r>
            <a:r>
              <a:rPr lang="ko-KR" altLang="en-US" dirty="0"/>
              <a:t>소량 출고 주문에 실시간으로 대응하기 위해 개발되었음 </a:t>
            </a:r>
          </a:p>
        </p:txBody>
      </p:sp>
    </p:spTree>
    <p:extLst>
      <p:ext uri="{BB962C8B-B14F-4D97-AF65-F5344CB8AC3E}">
        <p14:creationId xmlns:p14="http://schemas.microsoft.com/office/powerpoint/2010/main" val="18450474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3A89A5CA-A47E-4131-858D-C61F48358F5A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684911D-4617-4C04-BC33-F7AB1C53A1BA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5D72B34C-9C3B-4AB6-BE9F-DEDF2F5FD826}"/>
              </a:ext>
            </a:extLst>
          </p:cNvPr>
          <p:cNvSpPr txBox="1"/>
          <p:nvPr/>
        </p:nvSpPr>
        <p:spPr>
          <a:xfrm>
            <a:off x="1005257" y="13993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과제 </a:t>
            </a:r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및 아이디어 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도출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xmlns="" id="{2E023E17-CB9E-4D43-A3D2-162C2426179A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xmlns="" id="{6202E224-1A7B-41D6-B396-F3382038C58D}"/>
              </a:ext>
            </a:extLst>
          </p:cNvPr>
          <p:cNvCxnSpPr>
            <a:cxnSpLocks/>
          </p:cNvCxnSpPr>
          <p:nvPr/>
        </p:nvCxnSpPr>
        <p:spPr>
          <a:xfrm>
            <a:off x="258303" y="948171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5869D7B-8AE6-4D3C-A713-A02949BA2181}"/>
              </a:ext>
            </a:extLst>
          </p:cNvPr>
          <p:cNvSpPr txBox="1"/>
          <p:nvPr/>
        </p:nvSpPr>
        <p:spPr>
          <a:xfrm>
            <a:off x="258302" y="893726"/>
            <a:ext cx="4346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pc="-15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 도출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9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954" y="2513293"/>
            <a:ext cx="4934068" cy="29149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1. 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현재</a:t>
            </a: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MPS 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시스템의 개선안</a:t>
            </a:r>
            <a:endParaRPr lang="en-US" altLang="ko-KR" sz="2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endParaRPr lang="en-US" altLang="ko-KR" sz="24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2. 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인터뷰 </a:t>
            </a: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/ </a:t>
            </a:r>
            <a:r>
              <a:rPr lang="ko-KR" altLang="en-US" sz="2400" b="1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멘토링</a:t>
            </a:r>
            <a:endParaRPr lang="en-US" altLang="ko-KR" sz="2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endParaRPr lang="en-US" altLang="ko-KR" sz="24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3. </a:t>
            </a:r>
            <a:r>
              <a:rPr lang="ko-KR" altLang="en-US" sz="24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주문 데이터 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분석</a:t>
            </a:r>
            <a:endParaRPr lang="en-US" altLang="ko-KR" sz="24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endParaRPr lang="ko-KR" altLang="en-US" sz="16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 txBox="1">
            <a:spLocks/>
          </p:cNvSpPr>
          <p:nvPr/>
        </p:nvSpPr>
        <p:spPr>
          <a:xfrm>
            <a:off x="4904509" y="2970494"/>
            <a:ext cx="2111433" cy="2000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15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=&gt;</a:t>
            </a:r>
            <a:endParaRPr lang="ko-KR" altLang="en-US" sz="115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 txBox="1">
            <a:spLocks/>
          </p:cNvSpPr>
          <p:nvPr/>
        </p:nvSpPr>
        <p:spPr>
          <a:xfrm>
            <a:off x="6533804" y="3190780"/>
            <a:ext cx="5486399" cy="15599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9600" b="1" dirty="0" smtClean="0">
                <a:solidFill>
                  <a:srgbClr val="4472C4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IDEA </a:t>
            </a:r>
            <a:r>
              <a:rPr lang="ko-KR" altLang="en-US" sz="9600" b="1" dirty="0" smtClean="0">
                <a:solidFill>
                  <a:srgbClr val="4472C4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도출</a:t>
            </a:r>
            <a:endParaRPr lang="ko-KR" altLang="en-US" sz="9600" b="1" dirty="0">
              <a:solidFill>
                <a:srgbClr val="4472C4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826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18" y="52942"/>
            <a:ext cx="1474444" cy="607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E GLOBAL SCM INNOVATOR CJ korea express CJ대한통운의 물류터미널내 전경 사진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90" y="717012"/>
            <a:ext cx="12201390" cy="4595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625CF6F0-C05A-433F-98AC-F2E831AAB84E}"/>
              </a:ext>
            </a:extLst>
          </p:cNvPr>
          <p:cNvSpPr txBox="1"/>
          <p:nvPr/>
        </p:nvSpPr>
        <p:spPr>
          <a:xfrm>
            <a:off x="6380574" y="5383551"/>
            <a:ext cx="5820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| </a:t>
            </a:r>
            <a:r>
              <a:rPr lang="en-US" altLang="ko-KR" sz="3600" dirty="0">
                <a:solidFill>
                  <a:schemeClr val="accen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MPS</a:t>
            </a:r>
            <a:r>
              <a:rPr lang="en-US" altLang="ko-KR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3600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PICKING</a:t>
            </a:r>
            <a:r>
              <a:rPr lang="en-US" altLang="ko-KR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3600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CONCEPT</a:t>
            </a:r>
            <a:r>
              <a:rPr lang="en-US" altLang="ko-KR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|</a:t>
            </a:r>
            <a:endParaRPr lang="ko-KR" altLang="en-US" sz="3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625CF6F0-C05A-433F-98AC-F2E831AAB84E}"/>
              </a:ext>
            </a:extLst>
          </p:cNvPr>
          <p:cNvSpPr txBox="1"/>
          <p:nvPr/>
        </p:nvSpPr>
        <p:spPr>
          <a:xfrm>
            <a:off x="6380574" y="5960159"/>
            <a:ext cx="6287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|</a:t>
            </a:r>
            <a:r>
              <a:rPr lang="ko-KR" altLang="en-US" sz="3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아이디어 </a:t>
            </a:r>
            <a:r>
              <a:rPr lang="ko-KR" altLang="en-US" sz="36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컨셉</a:t>
            </a:r>
            <a:endParaRPr lang="ko-KR" altLang="en-US" sz="3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45809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3A89A5CA-A47E-4131-858D-C61F48358F5A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684911D-4617-4C04-BC33-F7AB1C53A1BA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5D72B34C-9C3B-4AB6-BE9F-DEDF2F5FD826}"/>
              </a:ext>
            </a:extLst>
          </p:cNvPr>
          <p:cNvSpPr txBox="1"/>
          <p:nvPr/>
        </p:nvSpPr>
        <p:spPr>
          <a:xfrm>
            <a:off x="1005256" y="13993"/>
            <a:ext cx="4653863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과제 및 아이디어 도출</a:t>
            </a:r>
          </a:p>
        </p:txBody>
      </p: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xmlns="" id="{2E023E17-CB9E-4D43-A3D2-162C2426179A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xmlns="" id="{6202E224-1A7B-41D6-B396-F3382038C58D}"/>
              </a:ext>
            </a:extLst>
          </p:cNvPr>
          <p:cNvCxnSpPr>
            <a:cxnSpLocks/>
          </p:cNvCxnSpPr>
          <p:nvPr/>
        </p:nvCxnSpPr>
        <p:spPr>
          <a:xfrm>
            <a:off x="258303" y="948171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5869D7B-8AE6-4D3C-A713-A02949BA2181}"/>
              </a:ext>
            </a:extLst>
          </p:cNvPr>
          <p:cNvSpPr txBox="1"/>
          <p:nvPr/>
        </p:nvSpPr>
        <p:spPr>
          <a:xfrm>
            <a:off x="258302" y="893726"/>
            <a:ext cx="4346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pc="-1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 도출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D51D3C79-9E05-4D80-ACCD-99C318509A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70208"/>
            <a:ext cx="12192000" cy="131903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C0B303C4-52BC-415D-B331-D8E2A18A6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32866"/>
            <a:ext cx="12192000" cy="15015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0DB65372-6FC7-4FBE-9611-32C2B8F2A2BC}"/>
              </a:ext>
            </a:extLst>
          </p:cNvPr>
          <p:cNvSpPr txBox="1"/>
          <p:nvPr/>
        </p:nvSpPr>
        <p:spPr>
          <a:xfrm>
            <a:off x="2631440" y="6422047"/>
            <a:ext cx="63804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/>
              <a:t>[*</a:t>
            </a:r>
            <a:r>
              <a:rPr lang="ko-KR" altLang="en-US" sz="1400" dirty="0"/>
              <a:t>위 </a:t>
            </a:r>
            <a:r>
              <a:rPr lang="en-US" altLang="ko-KR" sz="1400" dirty="0"/>
              <a:t>: 0701_1</a:t>
            </a:r>
            <a:r>
              <a:rPr lang="ko-KR" altLang="en-US" sz="1400" dirty="0"/>
              <a:t>차수 주문일부 </a:t>
            </a:r>
            <a:r>
              <a:rPr lang="en-US" altLang="ko-KR" sz="1400" dirty="0"/>
              <a:t>, </a:t>
            </a:r>
            <a:r>
              <a:rPr lang="ko-KR" altLang="en-US" sz="1400" dirty="0"/>
              <a:t>아래 </a:t>
            </a:r>
            <a:r>
              <a:rPr lang="en-US" altLang="ko-KR" sz="1400" dirty="0"/>
              <a:t>: 0702_4</a:t>
            </a:r>
            <a:r>
              <a:rPr lang="ko-KR" altLang="en-US" sz="1400" dirty="0"/>
              <a:t>차수 주문일부</a:t>
            </a:r>
            <a:r>
              <a:rPr lang="en-US" altLang="ko-KR" sz="1400" dirty="0"/>
              <a:t>]</a:t>
            </a:r>
            <a:endParaRPr lang="ko-KR" altLang="en-US" sz="14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B0CA8080-9592-4AC0-846F-E0EFF6AC7287}"/>
              </a:ext>
            </a:extLst>
          </p:cNvPr>
          <p:cNvSpPr/>
          <p:nvPr/>
        </p:nvSpPr>
        <p:spPr>
          <a:xfrm>
            <a:off x="6431280" y="3378421"/>
            <a:ext cx="2062480" cy="301082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E559E553-E78C-4E61-AB6E-66B3AAC01DFF}"/>
              </a:ext>
            </a:extLst>
          </p:cNvPr>
          <p:cNvSpPr/>
          <p:nvPr/>
        </p:nvSpPr>
        <p:spPr>
          <a:xfrm>
            <a:off x="11389359" y="3383654"/>
            <a:ext cx="802641" cy="301082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4243EDF3-69D9-4403-849A-9AE11865062D}"/>
              </a:ext>
            </a:extLst>
          </p:cNvPr>
          <p:cNvSpPr txBox="1"/>
          <p:nvPr/>
        </p:nvSpPr>
        <p:spPr>
          <a:xfrm>
            <a:off x="258302" y="1686560"/>
            <a:ext cx="117304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CJ </a:t>
            </a:r>
            <a:r>
              <a:rPr lang="ko-KR" altLang="en-US" dirty="0"/>
              <a:t>오산 물류센터 방문을 통해</a:t>
            </a:r>
            <a:r>
              <a:rPr lang="en-US" altLang="ko-KR" dirty="0"/>
              <a:t>, </a:t>
            </a:r>
            <a:r>
              <a:rPr lang="ko-KR" altLang="en-US" dirty="0"/>
              <a:t>작업자들이 대부분 여성이라는 점을 확인함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  </a:t>
            </a:r>
            <a:r>
              <a:rPr lang="ko-KR" altLang="en-US" dirty="0"/>
              <a:t>이를 통해</a:t>
            </a:r>
            <a:r>
              <a:rPr lang="en-US" altLang="ko-KR" dirty="0"/>
              <a:t>, MPS PICKER</a:t>
            </a:r>
            <a:r>
              <a:rPr lang="ko-KR" altLang="en-US" dirty="0"/>
              <a:t>들이 </a:t>
            </a:r>
            <a:r>
              <a:rPr lang="ko-KR" altLang="en-US" dirty="0" err="1"/>
              <a:t>작업시</a:t>
            </a:r>
            <a:r>
              <a:rPr lang="ko-KR" altLang="en-US" dirty="0"/>
              <a:t> 물품이 적재된 위치에 따라 작업 편의성이 다를 수 있다는 점에 착안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또한</a:t>
            </a:r>
            <a:r>
              <a:rPr lang="en-US" altLang="ko-KR" dirty="0"/>
              <a:t>, MPS</a:t>
            </a:r>
            <a:r>
              <a:rPr lang="ko-KR" altLang="en-US" dirty="0"/>
              <a:t> </a:t>
            </a:r>
            <a:r>
              <a:rPr lang="en-US" altLang="ko-KR" dirty="0"/>
              <a:t>LACK</a:t>
            </a:r>
            <a:r>
              <a:rPr lang="ko-KR" altLang="en-US" dirty="0"/>
              <a:t>에 적재하는 기준이 없기때문에 유사도가 높은 물건이나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  </a:t>
            </a:r>
            <a:r>
              <a:rPr lang="ko-KR" altLang="en-US" dirty="0"/>
              <a:t>해당 차수에 여러 주문에 포함된 물품들이 적재 작업자에 따라 비 생산적인 위치에 놓일 수 있다는 가능성 파악                                                                               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5021159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이등변 삼각형 5">
            <a:extLst>
              <a:ext uri="{FF2B5EF4-FFF2-40B4-BE49-F238E27FC236}">
                <a16:creationId xmlns:a16="http://schemas.microsoft.com/office/drawing/2014/main" xmlns="" id="{DC9F4ECA-126D-44E9-AEB6-B1473C713C6A}"/>
              </a:ext>
            </a:extLst>
          </p:cNvPr>
          <p:cNvSpPr/>
          <p:nvPr/>
        </p:nvSpPr>
        <p:spPr>
          <a:xfrm rot="10800000">
            <a:off x="8316553" y="264643"/>
            <a:ext cx="3779520" cy="383988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3A89A5CA-A47E-4131-858D-C61F48358F5A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684911D-4617-4C04-BC33-F7AB1C53A1BA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5D72B34C-9C3B-4AB6-BE9F-DEDF2F5FD826}"/>
              </a:ext>
            </a:extLst>
          </p:cNvPr>
          <p:cNvSpPr txBox="1"/>
          <p:nvPr/>
        </p:nvSpPr>
        <p:spPr>
          <a:xfrm>
            <a:off x="1005256" y="13993"/>
            <a:ext cx="9548443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기초 아이디어</a:t>
            </a:r>
          </a:p>
        </p:txBody>
      </p: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xmlns="" id="{2E023E17-CB9E-4D43-A3D2-162C2426179A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xmlns="" id="{6202E224-1A7B-41D6-B396-F3382038C58D}"/>
              </a:ext>
            </a:extLst>
          </p:cNvPr>
          <p:cNvCxnSpPr>
            <a:cxnSpLocks/>
          </p:cNvCxnSpPr>
          <p:nvPr/>
        </p:nvCxnSpPr>
        <p:spPr>
          <a:xfrm>
            <a:off x="219087" y="1012105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C5869D7B-8AE6-4D3C-A713-A02949BA2181}"/>
              </a:ext>
            </a:extLst>
          </p:cNvPr>
          <p:cNvSpPr txBox="1"/>
          <p:nvPr/>
        </p:nvSpPr>
        <p:spPr>
          <a:xfrm>
            <a:off x="219086" y="957660"/>
            <a:ext cx="4346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pc="-1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 초안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27A9D15-16AD-486F-A7F4-32C1A33C6C6A}"/>
              </a:ext>
            </a:extLst>
          </p:cNvPr>
          <p:cNvSpPr txBox="1"/>
          <p:nvPr/>
        </p:nvSpPr>
        <p:spPr>
          <a:xfrm>
            <a:off x="251522" y="1661464"/>
            <a:ext cx="87299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주제 </a:t>
            </a:r>
            <a:r>
              <a:rPr lang="en-US" altLang="ko-KR" dirty="0"/>
              <a:t>: Q-</a:t>
            </a:r>
            <a:r>
              <a:rPr lang="ko-KR" altLang="en-US" dirty="0"/>
              <a:t>알고리즘 생산성 강화를 위한 유사도 기반 </a:t>
            </a:r>
            <a:r>
              <a:rPr lang="en-US" altLang="ko-KR" dirty="0"/>
              <a:t>MPS LACK </a:t>
            </a:r>
            <a:r>
              <a:rPr lang="ko-KR" altLang="en-US" dirty="0"/>
              <a:t>배치 할당 알고리즘 구현</a:t>
            </a:r>
            <a:r>
              <a:rPr lang="en-US" altLang="ko-KR" dirty="0"/>
              <a:t> (</a:t>
            </a:r>
            <a:r>
              <a:rPr lang="ko-KR" altLang="en-US" dirty="0"/>
              <a:t>팀장님이 앞에 </a:t>
            </a:r>
            <a:r>
              <a:rPr lang="en-US" altLang="ko-KR" dirty="0"/>
              <a:t>PT</a:t>
            </a:r>
            <a:r>
              <a:rPr lang="ko-KR" altLang="en-US" dirty="0"/>
              <a:t>에 쓰신 주제로 바꿔주세요</a:t>
            </a:r>
            <a:r>
              <a:rPr lang="en-US" altLang="ko-KR" dirty="0"/>
              <a:t>. </a:t>
            </a:r>
            <a:r>
              <a:rPr lang="ko-KR" altLang="en-US" dirty="0"/>
              <a:t>생각이 </a:t>
            </a:r>
            <a:r>
              <a:rPr lang="ko-KR" altLang="en-US" dirty="0" err="1"/>
              <a:t>안나서</a:t>
            </a:r>
            <a:r>
              <a:rPr lang="ko-KR" altLang="en-US" dirty="0"/>
              <a:t> 거창하게 써봅니다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BFE0EDD-03BB-453F-B8F6-78105D76125A}"/>
              </a:ext>
            </a:extLst>
          </p:cNvPr>
          <p:cNvSpPr txBox="1"/>
          <p:nvPr/>
        </p:nvSpPr>
        <p:spPr>
          <a:xfrm>
            <a:off x="251521" y="2470480"/>
            <a:ext cx="89432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dirty="0"/>
              <a:t>목적 </a:t>
            </a:r>
            <a:r>
              <a:rPr lang="en-US" altLang="ko-KR" dirty="0"/>
              <a:t>: </a:t>
            </a:r>
            <a:r>
              <a:rPr lang="ko-KR" altLang="en-US" dirty="0"/>
              <a:t>할당된 차수에 포함된 주문간의 유사도를 파악하여</a:t>
            </a:r>
            <a:r>
              <a:rPr lang="en-US" altLang="ko-KR" dirty="0"/>
              <a:t>, </a:t>
            </a:r>
            <a:r>
              <a:rPr lang="ko-KR" altLang="en-US" dirty="0"/>
              <a:t>유사도 및 총량이 우선되는 순으로 작업자가 작업하기 용이한 위치에 배치하여 생산성</a:t>
            </a:r>
            <a:r>
              <a:rPr lang="en-US" altLang="ko-KR" dirty="0"/>
              <a:t>(</a:t>
            </a:r>
            <a:r>
              <a:rPr lang="ko-KR" altLang="en-US" dirty="0"/>
              <a:t>단위 시간당 주문 처리량</a:t>
            </a:r>
            <a:r>
              <a:rPr lang="en-US" altLang="ko-KR" dirty="0"/>
              <a:t>)</a:t>
            </a:r>
            <a:r>
              <a:rPr lang="ko-KR" altLang="en-US" dirty="0"/>
              <a:t>을 높이는 것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11C512F3-B4B5-4736-9D94-8E31C5F76482}"/>
              </a:ext>
            </a:extLst>
          </p:cNvPr>
          <p:cNvSpPr txBox="1"/>
          <p:nvPr/>
        </p:nvSpPr>
        <p:spPr>
          <a:xfrm>
            <a:off x="219085" y="3393810"/>
            <a:ext cx="97636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dirty="0"/>
              <a:t>포함되어야 하는 기능 </a:t>
            </a:r>
            <a:r>
              <a:rPr lang="en-US" altLang="ko-KR" dirty="0"/>
              <a:t>: </a:t>
            </a:r>
          </a:p>
          <a:p>
            <a:pPr algn="just"/>
            <a:r>
              <a:rPr lang="en-US" altLang="ko-KR" dirty="0"/>
              <a:t>1. MPS</a:t>
            </a:r>
            <a:r>
              <a:rPr lang="ko-KR" altLang="en-US" dirty="0"/>
              <a:t>에 할당된 주문에 포함된 </a:t>
            </a:r>
            <a:r>
              <a:rPr lang="en-US" altLang="ko-KR" dirty="0"/>
              <a:t>SKU </a:t>
            </a:r>
            <a:r>
              <a:rPr lang="ko-KR" altLang="en-US" dirty="0"/>
              <a:t>중 </a:t>
            </a:r>
            <a:r>
              <a:rPr lang="en-US" altLang="ko-KR" dirty="0"/>
              <a:t>1</a:t>
            </a:r>
            <a:r>
              <a:rPr lang="ko-KR" altLang="en-US" dirty="0"/>
              <a:t>개만 주문이 들어온 경우 및 주문 수량이 많아 </a:t>
            </a:r>
            <a:r>
              <a:rPr lang="en-US" altLang="ko-KR" dirty="0"/>
              <a:t>MPS LACK</a:t>
            </a:r>
            <a:r>
              <a:rPr lang="ko-KR" altLang="en-US" dirty="0"/>
              <a:t>에 적재하는 것 보다 </a:t>
            </a:r>
            <a:r>
              <a:rPr lang="ko-KR" altLang="en-US" dirty="0" err="1"/>
              <a:t>파렛트</a:t>
            </a:r>
            <a:r>
              <a:rPr lang="ko-KR" altLang="en-US" dirty="0"/>
              <a:t> 단위로 적재하는 것이 편리한 경우에 해당하는 </a:t>
            </a:r>
            <a:r>
              <a:rPr lang="en-US" altLang="ko-KR" dirty="0"/>
              <a:t>SKU</a:t>
            </a:r>
            <a:r>
              <a:rPr lang="ko-KR" altLang="en-US" dirty="0"/>
              <a:t>를 제외시킬 수 있어야 한다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 algn="just"/>
            <a:r>
              <a:rPr lang="en-US" altLang="ko-KR" dirty="0"/>
              <a:t>2. TOTAL PICKING </a:t>
            </a:r>
            <a:r>
              <a:rPr lang="ko-KR" altLang="en-US" dirty="0"/>
              <a:t>지시가 내려온 주문 </a:t>
            </a:r>
            <a:r>
              <a:rPr lang="en-US" altLang="ko-KR" dirty="0"/>
              <a:t>OR </a:t>
            </a:r>
            <a:r>
              <a:rPr lang="ko-KR" altLang="en-US" dirty="0"/>
              <a:t>할당된 </a:t>
            </a:r>
            <a:r>
              <a:rPr lang="ko-KR" altLang="en-US" dirty="0" err="1"/>
              <a:t>차수별</a:t>
            </a:r>
            <a:r>
              <a:rPr lang="ko-KR" altLang="en-US" dirty="0"/>
              <a:t> 주문 목록에 대하여</a:t>
            </a:r>
            <a:r>
              <a:rPr lang="en-US" altLang="ko-KR" dirty="0"/>
              <a:t>,</a:t>
            </a:r>
          </a:p>
          <a:p>
            <a:pPr algn="just"/>
            <a:r>
              <a:rPr lang="ko-KR" altLang="en-US" dirty="0"/>
              <a:t>포함된 </a:t>
            </a:r>
            <a:r>
              <a:rPr lang="en-US" altLang="ko-KR" dirty="0"/>
              <a:t>SKU</a:t>
            </a:r>
            <a:r>
              <a:rPr lang="ko-KR" altLang="en-US" dirty="0"/>
              <a:t>별 유사도를 실시간으로 분석하여 배치 할당할 수 있어야함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B613824A-9359-4546-BAC5-2B55E16867EF}"/>
              </a:ext>
            </a:extLst>
          </p:cNvPr>
          <p:cNvSpPr txBox="1"/>
          <p:nvPr/>
        </p:nvSpPr>
        <p:spPr>
          <a:xfrm>
            <a:off x="219085" y="5245185"/>
            <a:ext cx="97636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dirty="0"/>
              <a:t>고려해야 할 제약조건 </a:t>
            </a:r>
            <a:r>
              <a:rPr lang="en-US" altLang="ko-KR" dirty="0"/>
              <a:t>: </a:t>
            </a:r>
          </a:p>
          <a:p>
            <a:pPr marL="342900" indent="-342900" algn="just">
              <a:buAutoNum type="arabicPeriod"/>
            </a:pPr>
            <a:r>
              <a:rPr lang="ko-KR" altLang="en-US" dirty="0"/>
              <a:t>여성 작업자가 대다수이므로 </a:t>
            </a:r>
            <a:r>
              <a:rPr lang="en-US" altLang="ko-KR" dirty="0"/>
              <a:t>4</a:t>
            </a:r>
            <a:r>
              <a:rPr lang="ko-KR" altLang="en-US" dirty="0"/>
              <a:t>단으로 구성된 </a:t>
            </a:r>
            <a:r>
              <a:rPr lang="en-US" altLang="ko-KR" dirty="0"/>
              <a:t>MPS LACK</a:t>
            </a:r>
            <a:r>
              <a:rPr lang="ko-KR" altLang="en-US" dirty="0"/>
              <a:t>의 작업편의도는 </a:t>
            </a:r>
            <a:r>
              <a:rPr lang="en-US" altLang="ko-KR" dirty="0"/>
              <a:t>3</a:t>
            </a:r>
            <a:r>
              <a:rPr lang="ko-KR" altLang="en-US" dirty="0"/>
              <a:t>단</a:t>
            </a:r>
            <a:r>
              <a:rPr lang="en-US" altLang="ko-KR" dirty="0"/>
              <a:t>(</a:t>
            </a:r>
            <a:r>
              <a:rPr lang="ko-KR" altLang="en-US" dirty="0"/>
              <a:t>가슴 높이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&gt; 2</a:t>
            </a:r>
            <a:r>
              <a:rPr lang="ko-KR" altLang="en-US" dirty="0"/>
              <a:t>단</a:t>
            </a:r>
            <a:r>
              <a:rPr lang="en-US" altLang="ko-KR" dirty="0"/>
              <a:t>(</a:t>
            </a:r>
            <a:r>
              <a:rPr lang="ko-KR" altLang="en-US" dirty="0"/>
              <a:t>허리 높이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&gt; 1</a:t>
            </a:r>
            <a:r>
              <a:rPr lang="ko-KR" altLang="en-US" dirty="0"/>
              <a:t>단</a:t>
            </a:r>
            <a:r>
              <a:rPr lang="en-US" altLang="ko-KR" dirty="0"/>
              <a:t>(</a:t>
            </a:r>
            <a:r>
              <a:rPr lang="ko-KR" altLang="en-US" dirty="0"/>
              <a:t>컨베이어 아래쪽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&gt; 4</a:t>
            </a:r>
            <a:r>
              <a:rPr lang="ko-KR" altLang="en-US" dirty="0"/>
              <a:t>단</a:t>
            </a:r>
            <a:r>
              <a:rPr lang="en-US" altLang="ko-KR" dirty="0"/>
              <a:t>(</a:t>
            </a:r>
            <a:r>
              <a:rPr lang="ko-KR" altLang="en-US" dirty="0"/>
              <a:t>머리 위 상단</a:t>
            </a:r>
            <a:r>
              <a:rPr lang="en-US" altLang="ko-KR" dirty="0"/>
              <a:t>)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</a:p>
          <a:p>
            <a:pPr marL="342900" indent="-342900" algn="just">
              <a:buAutoNum type="arabicPeriod"/>
            </a:pPr>
            <a:r>
              <a:rPr lang="ko-KR" altLang="en-US" dirty="0"/>
              <a:t>실시간 주문에 대응가능해야 하며</a:t>
            </a:r>
            <a:r>
              <a:rPr lang="en-US" altLang="ko-KR" dirty="0"/>
              <a:t>, </a:t>
            </a:r>
            <a:r>
              <a:rPr lang="ko-KR" altLang="en-US" dirty="0"/>
              <a:t>현재 </a:t>
            </a:r>
            <a:r>
              <a:rPr lang="en-US" altLang="ko-KR" dirty="0"/>
              <a:t>Q-</a:t>
            </a:r>
            <a:r>
              <a:rPr lang="ko-KR" altLang="en-US" dirty="0"/>
              <a:t>알고리즘이 가지는 장점을 유지해야 한다</a:t>
            </a:r>
            <a:r>
              <a:rPr lang="en-US" altLang="ko-KR" dirty="0"/>
              <a:t>.</a:t>
            </a:r>
          </a:p>
          <a:p>
            <a:pPr marL="342900" indent="-342900" algn="just">
              <a:buAutoNum type="arabicPeriod"/>
            </a:pPr>
            <a:endParaRPr lang="en-US" altLang="ko-KR" dirty="0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xmlns="" id="{CCE79DF0-955E-458A-8137-86479F728F53}"/>
              </a:ext>
            </a:extLst>
          </p:cNvPr>
          <p:cNvCxnSpPr>
            <a:cxnSpLocks/>
          </p:cNvCxnSpPr>
          <p:nvPr/>
        </p:nvCxnSpPr>
        <p:spPr>
          <a:xfrm>
            <a:off x="8798560" y="1236596"/>
            <a:ext cx="2804160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xmlns="" id="{5C71F871-4372-41AA-A994-2BF9D6E88152}"/>
              </a:ext>
            </a:extLst>
          </p:cNvPr>
          <p:cNvCxnSpPr>
            <a:cxnSpLocks/>
          </p:cNvCxnSpPr>
          <p:nvPr/>
        </p:nvCxnSpPr>
        <p:spPr>
          <a:xfrm>
            <a:off x="9631680" y="2932145"/>
            <a:ext cx="1178560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6F57516A-DB0A-4ABC-A7B9-644E70C6E4BF}"/>
              </a:ext>
            </a:extLst>
          </p:cNvPr>
          <p:cNvSpPr txBox="1"/>
          <p:nvPr/>
        </p:nvSpPr>
        <p:spPr>
          <a:xfrm>
            <a:off x="9052560" y="598768"/>
            <a:ext cx="2316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차수별</a:t>
            </a:r>
            <a:r>
              <a:rPr lang="ko-KR" alt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100</a:t>
            </a:r>
            <a:r>
              <a:rPr lang="ko-KR" alt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개 이상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CE45A20-D5AA-48E0-AB4B-1C6BD103A31D}"/>
              </a:ext>
            </a:extLst>
          </p:cNvPr>
          <p:cNvSpPr txBox="1"/>
          <p:nvPr/>
        </p:nvSpPr>
        <p:spPr>
          <a:xfrm>
            <a:off x="9806259" y="3133144"/>
            <a:ext cx="2466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차수별</a:t>
            </a:r>
            <a:r>
              <a:rPr lang="ko-KR" alt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5</a:t>
            </a:r>
            <a:r>
              <a:rPr lang="ko-KR" alt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개 미만 주문</a:t>
            </a:r>
          </a:p>
        </p:txBody>
      </p:sp>
    </p:spTree>
    <p:extLst>
      <p:ext uri="{BB962C8B-B14F-4D97-AF65-F5344CB8AC3E}">
        <p14:creationId xmlns:p14="http://schemas.microsoft.com/office/powerpoint/2010/main" val="18352222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3A89A5CA-A47E-4131-858D-C61F48358F5A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7684911D-4617-4C04-BC33-F7AB1C53A1BA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5D72B34C-9C3B-4AB6-BE9F-DEDF2F5FD826}"/>
              </a:ext>
            </a:extLst>
          </p:cNvPr>
          <p:cNvSpPr txBox="1"/>
          <p:nvPr/>
        </p:nvSpPr>
        <p:spPr>
          <a:xfrm>
            <a:off x="1005256" y="13993"/>
            <a:ext cx="9548443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기초 아이디어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9" name="이등변 삼각형 18">
            <a:extLst>
              <a:ext uri="{FF2B5EF4-FFF2-40B4-BE49-F238E27FC236}">
                <a16:creationId xmlns="" xmlns:a16="http://schemas.microsoft.com/office/drawing/2014/main" id="{2E023E17-CB9E-4D43-A3D2-162C2426179A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="" xmlns:a16="http://schemas.microsoft.com/office/drawing/2014/main" id="{6202E224-1A7B-41D6-B396-F3382038C58D}"/>
              </a:ext>
            </a:extLst>
          </p:cNvPr>
          <p:cNvCxnSpPr>
            <a:cxnSpLocks/>
          </p:cNvCxnSpPr>
          <p:nvPr/>
        </p:nvCxnSpPr>
        <p:spPr>
          <a:xfrm>
            <a:off x="412127" y="1076358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C5869D7B-8AE6-4D3C-A713-A02949BA2181}"/>
              </a:ext>
            </a:extLst>
          </p:cNvPr>
          <p:cNvSpPr txBox="1"/>
          <p:nvPr/>
        </p:nvSpPr>
        <p:spPr>
          <a:xfrm>
            <a:off x="412126" y="1021913"/>
            <a:ext cx="4346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pc="-15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 초안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="" xmlns:a16="http://schemas.microsoft.com/office/drawing/2014/main" id="{A9369527-510E-42A8-8F7D-435821B97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594" y="2513291"/>
            <a:ext cx="4934068" cy="29149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1. 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주문 유사도 기준으로 배치 할당</a:t>
            </a:r>
            <a:endParaRPr lang="en-US" altLang="ko-KR" sz="2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endParaRPr lang="en-US" altLang="ko-KR" sz="24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2. Q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알고리즘 </a:t>
            </a:r>
            <a:r>
              <a:rPr lang="ko-KR" altLang="en-US" sz="2400" b="1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활용성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강화</a:t>
            </a:r>
            <a:endParaRPr lang="en-US" altLang="ko-KR" sz="2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endParaRPr lang="en-US" altLang="ko-KR" sz="24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3. MPI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지시기에 불빛</a:t>
            </a:r>
            <a:endParaRPr lang="en-US" altLang="ko-KR" sz="2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패널설치를 통한 작업 효율화</a:t>
            </a: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endParaRPr lang="en-US" altLang="ko-KR" sz="24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5" name="내용 개체 틀 2">
            <a:extLst>
              <a:ext uri="{FF2B5EF4-FFF2-40B4-BE49-F238E27FC236}">
                <a16:creationId xmlns="" xmlns:a16="http://schemas.microsoft.com/office/drawing/2014/main" id="{A9369527-510E-42A8-8F7D-435821B97C6A}"/>
              </a:ext>
            </a:extLst>
          </p:cNvPr>
          <p:cNvSpPr txBox="1">
            <a:spLocks/>
          </p:cNvSpPr>
          <p:nvPr/>
        </p:nvSpPr>
        <p:spPr>
          <a:xfrm>
            <a:off x="4904509" y="2970494"/>
            <a:ext cx="2111433" cy="2000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15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=&gt;</a:t>
            </a:r>
            <a:endParaRPr lang="ko-KR" altLang="en-US" sz="115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="" xmlns:a16="http://schemas.microsoft.com/office/drawing/2014/main" id="{A9369527-510E-42A8-8F7D-435821B97C6A}"/>
              </a:ext>
            </a:extLst>
          </p:cNvPr>
          <p:cNvSpPr txBox="1">
            <a:spLocks/>
          </p:cNvSpPr>
          <p:nvPr/>
        </p:nvSpPr>
        <p:spPr>
          <a:xfrm>
            <a:off x="6896302" y="3190778"/>
            <a:ext cx="4468555" cy="155994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80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생산성 증가</a:t>
            </a:r>
            <a:endParaRPr lang="ko-KR" altLang="en-US" sz="6000" dirty="0">
              <a:solidFill>
                <a:srgbClr val="00B0F0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6463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86260653-811A-44CE-A862-6FEAF9796255}"/>
              </a:ext>
            </a:extLst>
          </p:cNvPr>
          <p:cNvSpPr/>
          <p:nvPr/>
        </p:nvSpPr>
        <p:spPr>
          <a:xfrm>
            <a:off x="0" y="0"/>
            <a:ext cx="12192000" cy="6908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15922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6AF941C6-FFC9-4B4F-899F-F1EC738F1AED}"/>
              </a:ext>
            </a:extLst>
          </p:cNvPr>
          <p:cNvGrpSpPr/>
          <p:nvPr/>
        </p:nvGrpSpPr>
        <p:grpSpPr>
          <a:xfrm>
            <a:off x="-1" y="2779535"/>
            <a:ext cx="4206241" cy="638316"/>
            <a:chOff x="0" y="2622087"/>
            <a:chExt cx="4099661" cy="638316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xmlns="" id="{078306B7-1AE7-4E6B-AA02-06085B5C9D31}"/>
                </a:ext>
              </a:extLst>
            </p:cNvPr>
            <p:cNvSpPr/>
            <p:nvPr/>
          </p:nvSpPr>
          <p:spPr>
            <a:xfrm>
              <a:off x="0" y="2622087"/>
              <a:ext cx="4099661" cy="6383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1FDB0299-8852-462E-885B-4A215C1AF300}"/>
                </a:ext>
              </a:extLst>
            </p:cNvPr>
            <p:cNvSpPr txBox="1"/>
            <p:nvPr/>
          </p:nvSpPr>
          <p:spPr>
            <a:xfrm>
              <a:off x="236170" y="2675627"/>
              <a:ext cx="34819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 smtClean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05</a:t>
              </a:r>
              <a:r>
                <a:rPr lang="en-US" altLang="ko-KR" sz="3200" dirty="0" smtClean="0"/>
                <a:t> </a:t>
              </a:r>
              <a:r>
                <a:rPr lang="ko-KR" altLang="en-US" sz="32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프로젝트 실행</a:t>
              </a:r>
              <a:endPara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2480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18" y="52942"/>
            <a:ext cx="1474444" cy="607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E GLOBAL SCM INNOVATOR CJ korea express CJ대한통운의 물류터미널내 전경 사진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90" y="717012"/>
            <a:ext cx="12201390" cy="4595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DAB779F0-494D-4E66-A022-64AA58BFF07A}"/>
              </a:ext>
            </a:extLst>
          </p:cNvPr>
          <p:cNvSpPr/>
          <p:nvPr/>
        </p:nvSpPr>
        <p:spPr>
          <a:xfrm>
            <a:off x="0" y="0"/>
            <a:ext cx="12192000" cy="6908800"/>
          </a:xfrm>
          <a:prstGeom prst="rect">
            <a:avLst/>
          </a:prstGeom>
          <a:solidFill>
            <a:srgbClr val="00B0F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1592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25CF6F0-C05A-433F-98AC-F2E831AAB84E}"/>
              </a:ext>
            </a:extLst>
          </p:cNvPr>
          <p:cNvSpPr txBox="1"/>
          <p:nvPr/>
        </p:nvSpPr>
        <p:spPr>
          <a:xfrm>
            <a:off x="5361534" y="5464503"/>
            <a:ext cx="7166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| </a:t>
            </a:r>
            <a:r>
              <a:rPr lang="en-US" altLang="ko-KR" sz="3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Picking Planning Algorithm|</a:t>
            </a:r>
            <a:endParaRPr lang="ko-KR" altLang="en-US" sz="3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8588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3A89A5CA-A47E-4131-858D-C61F48358F5A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684911D-4617-4C04-BC33-F7AB1C53A1BA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5D72B34C-9C3B-4AB6-BE9F-DEDF2F5FD826}"/>
              </a:ext>
            </a:extLst>
          </p:cNvPr>
          <p:cNvSpPr txBox="1"/>
          <p:nvPr/>
        </p:nvSpPr>
        <p:spPr>
          <a:xfrm>
            <a:off x="1005257" y="13993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프로젝트 진행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xmlns="" id="{2E023E17-CB9E-4D43-A3D2-162C2426179A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xmlns="" id="{6202E224-1A7B-41D6-B396-F3382038C58D}"/>
              </a:ext>
            </a:extLst>
          </p:cNvPr>
          <p:cNvCxnSpPr>
            <a:cxnSpLocks/>
          </p:cNvCxnSpPr>
          <p:nvPr/>
        </p:nvCxnSpPr>
        <p:spPr>
          <a:xfrm>
            <a:off x="258303" y="948171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5869D7B-8AE6-4D3C-A713-A02949BA2181}"/>
              </a:ext>
            </a:extLst>
          </p:cNvPr>
          <p:cNvSpPr txBox="1"/>
          <p:nvPr/>
        </p:nvSpPr>
        <p:spPr>
          <a:xfrm>
            <a:off x="258302" y="893726"/>
            <a:ext cx="4346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pc="-15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과정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9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954" y="2513293"/>
            <a:ext cx="3820162" cy="29149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1.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현황 이해</a:t>
            </a:r>
            <a:endParaRPr lang="en-US" altLang="ko-KR" sz="2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2.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현장 조사</a:t>
            </a:r>
            <a:endParaRPr lang="en-US" altLang="ko-KR" sz="2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3.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과제 설정</a:t>
            </a:r>
            <a:endParaRPr lang="en-US" altLang="ko-KR" sz="2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4.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아이디어 도출</a:t>
            </a:r>
            <a:endParaRPr lang="en-US" altLang="ko-KR" sz="2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5.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기존 데이터 분석</a:t>
            </a:r>
            <a:endParaRPr lang="en-US" altLang="ko-KR" sz="2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r>
              <a:rPr lang="en-US" altLang="ko-KR" sz="2400" b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6</a:t>
            </a: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개선 알고리즘 개발</a:t>
            </a:r>
            <a:endParaRPr lang="en-US" altLang="ko-KR" sz="2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endParaRPr lang="en-US" altLang="ko-KR" sz="2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endParaRPr lang="ko-KR" altLang="en-US" sz="16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 txBox="1">
            <a:spLocks/>
          </p:cNvSpPr>
          <p:nvPr/>
        </p:nvSpPr>
        <p:spPr>
          <a:xfrm>
            <a:off x="4904509" y="2970494"/>
            <a:ext cx="2111433" cy="2000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15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=&gt;</a:t>
            </a:r>
            <a:endParaRPr lang="ko-KR" altLang="en-US" sz="115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 txBox="1">
            <a:spLocks/>
          </p:cNvSpPr>
          <p:nvPr/>
        </p:nvSpPr>
        <p:spPr>
          <a:xfrm>
            <a:off x="7015942" y="2970494"/>
            <a:ext cx="4468555" cy="1559943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80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개선된</a:t>
            </a:r>
            <a:endParaRPr lang="en-US" altLang="ko-KR" sz="8000" b="1" dirty="0" smtClean="0">
              <a:solidFill>
                <a:srgbClr val="00B0F0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8000" b="1" dirty="0" smtClean="0">
                <a:solidFill>
                  <a:srgbClr val="00206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Picking Planning Algorithm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ko-KR" altLang="en-US" sz="6000" dirty="0">
              <a:solidFill>
                <a:srgbClr val="00B0F0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25436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86260653-811A-44CE-A862-6FEAF9796255}"/>
              </a:ext>
            </a:extLst>
          </p:cNvPr>
          <p:cNvSpPr/>
          <p:nvPr/>
        </p:nvSpPr>
        <p:spPr>
          <a:xfrm>
            <a:off x="0" y="0"/>
            <a:ext cx="12192000" cy="6908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15922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6AF941C6-FFC9-4B4F-899F-F1EC738F1AED}"/>
              </a:ext>
            </a:extLst>
          </p:cNvPr>
          <p:cNvGrpSpPr/>
          <p:nvPr/>
        </p:nvGrpSpPr>
        <p:grpSpPr>
          <a:xfrm>
            <a:off x="-1" y="2779535"/>
            <a:ext cx="4206241" cy="638316"/>
            <a:chOff x="0" y="2622087"/>
            <a:chExt cx="4099661" cy="638316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xmlns="" id="{078306B7-1AE7-4E6B-AA02-06085B5C9D31}"/>
                </a:ext>
              </a:extLst>
            </p:cNvPr>
            <p:cNvSpPr/>
            <p:nvPr/>
          </p:nvSpPr>
          <p:spPr>
            <a:xfrm>
              <a:off x="0" y="2622087"/>
              <a:ext cx="4099661" cy="6383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1FDB0299-8852-462E-885B-4A215C1AF300}"/>
                </a:ext>
              </a:extLst>
            </p:cNvPr>
            <p:cNvSpPr txBox="1"/>
            <p:nvPr/>
          </p:nvSpPr>
          <p:spPr>
            <a:xfrm>
              <a:off x="236170" y="2675627"/>
              <a:ext cx="34819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05</a:t>
              </a:r>
              <a:r>
                <a:rPr lang="en-US" altLang="ko-KR" sz="3200" dirty="0"/>
                <a:t> </a:t>
              </a:r>
              <a:r>
                <a:rPr lang="ko-KR" altLang="en-US" sz="32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프로젝트 실행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064462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07EB927C-4749-407E-B76F-9038B05DB421}"/>
              </a:ext>
            </a:extLst>
          </p:cNvPr>
          <p:cNvSpPr txBox="1"/>
          <p:nvPr/>
        </p:nvSpPr>
        <p:spPr>
          <a:xfrm>
            <a:off x="471283" y="1630318"/>
            <a:ext cx="32592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/>
              <a:t>1.</a:t>
            </a:r>
            <a:r>
              <a:rPr lang="ko-KR" altLang="en-US" sz="1600" b="1" dirty="0"/>
              <a:t> 연관규칙분석</a:t>
            </a:r>
            <a:r>
              <a:rPr lang="en-US" altLang="ko-KR" sz="1600" b="1" dirty="0"/>
              <a:t>(=</a:t>
            </a:r>
            <a:r>
              <a:rPr lang="ko-KR" altLang="en-US" sz="1600" b="1" dirty="0"/>
              <a:t>장바구니 분석</a:t>
            </a:r>
            <a:r>
              <a:rPr lang="en-US" altLang="ko-KR" sz="1600" b="1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BA7B1F28-DCD3-4E17-AE4D-B58C2E33E900}"/>
              </a:ext>
            </a:extLst>
          </p:cNvPr>
          <p:cNvSpPr txBox="1"/>
          <p:nvPr/>
        </p:nvSpPr>
        <p:spPr>
          <a:xfrm>
            <a:off x="621235" y="2017116"/>
            <a:ext cx="11004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하나의 거래나 사건에 포함되어 있는 항목들 간에 연관성을 파악하는 것으로 </a:t>
            </a:r>
            <a:r>
              <a:rPr lang="en-US" altLang="ko-KR" sz="1600" dirty="0"/>
              <a:t>‘</a:t>
            </a:r>
            <a:r>
              <a:rPr lang="ko-KR" altLang="en-US" sz="1600" dirty="0"/>
              <a:t>핸드백을 구입하는 젊은 여성은 신발도 함께 구입한다</a:t>
            </a:r>
            <a:r>
              <a:rPr lang="en-US" altLang="ko-KR" sz="1600" dirty="0"/>
              <a:t>’ </a:t>
            </a:r>
            <a:r>
              <a:rPr lang="ko-KR" altLang="en-US" sz="1600" dirty="0"/>
              <a:t>와 같은 내용으로서 </a:t>
            </a:r>
            <a:r>
              <a:rPr lang="ko-KR" altLang="en-US" sz="1600" dirty="0" err="1"/>
              <a:t>연관성분석이라고도</a:t>
            </a:r>
            <a:r>
              <a:rPr lang="ko-KR" altLang="en-US" sz="1600" dirty="0"/>
              <a:t> 한다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3650BF5C-9414-472C-A81B-49C57E9FD528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D572DCE-F97C-42BB-BE6D-69155A2F6BA7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CE70949-C53E-4875-A549-CEF975AD7327}"/>
              </a:ext>
            </a:extLst>
          </p:cNvPr>
          <p:cNvSpPr txBox="1"/>
          <p:nvPr/>
        </p:nvSpPr>
        <p:spPr>
          <a:xfrm>
            <a:off x="1005257" y="13993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프로젝트 진행</a:t>
            </a:r>
          </a:p>
        </p:txBody>
      </p:sp>
      <p:sp>
        <p:nvSpPr>
          <p:cNvPr id="11" name="이등변 삼각형 10">
            <a:extLst>
              <a:ext uri="{FF2B5EF4-FFF2-40B4-BE49-F238E27FC236}">
                <a16:creationId xmlns:a16="http://schemas.microsoft.com/office/drawing/2014/main" xmlns="" id="{4E41E779-131B-48AE-AF99-AFF6C4DF2389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3A3E5D7D-8870-4CE0-A365-1B48246AD433}"/>
              </a:ext>
            </a:extLst>
          </p:cNvPr>
          <p:cNvCxnSpPr>
            <a:cxnSpLocks/>
          </p:cNvCxnSpPr>
          <p:nvPr/>
        </p:nvCxnSpPr>
        <p:spPr>
          <a:xfrm>
            <a:off x="258303" y="948171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1C69410D-01BA-48B5-BC11-5A63B680C093}"/>
              </a:ext>
            </a:extLst>
          </p:cNvPr>
          <p:cNvSpPr txBox="1"/>
          <p:nvPr/>
        </p:nvSpPr>
        <p:spPr>
          <a:xfrm>
            <a:off x="258302" y="893726"/>
            <a:ext cx="4346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pc="-1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이용 기법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9D674D05-6CCC-4872-AD07-9F75EC050DBB}"/>
              </a:ext>
            </a:extLst>
          </p:cNvPr>
          <p:cNvSpPr txBox="1"/>
          <p:nvPr/>
        </p:nvSpPr>
        <p:spPr>
          <a:xfrm>
            <a:off x="612357" y="2984941"/>
            <a:ext cx="10775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평가 척도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745F70E7-4FBC-4241-B491-3440ED80F747}"/>
              </a:ext>
            </a:extLst>
          </p:cNvPr>
          <p:cNvSpPr txBox="1"/>
          <p:nvPr/>
        </p:nvSpPr>
        <p:spPr>
          <a:xfrm>
            <a:off x="726211" y="3350506"/>
            <a:ext cx="10310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+mn-ea"/>
              </a:rPr>
              <a:t>1. </a:t>
            </a:r>
            <a:r>
              <a:rPr lang="ko-KR" altLang="en-US" sz="1600" dirty="0">
                <a:latin typeface="+mn-ea"/>
              </a:rPr>
              <a:t>지지도</a:t>
            </a:r>
            <a:endParaRPr lang="en-US" altLang="ko-KR" sz="1600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8DF97D02-D9CD-41B9-91A3-F2C112D764A4}"/>
              </a:ext>
            </a:extLst>
          </p:cNvPr>
          <p:cNvSpPr txBox="1"/>
          <p:nvPr/>
        </p:nvSpPr>
        <p:spPr>
          <a:xfrm>
            <a:off x="833660" y="3592046"/>
            <a:ext cx="70615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600" dirty="0">
                <a:latin typeface="+mn-ea"/>
              </a:rPr>
              <a:t>전체 거래 횟수에서 특정한 두 항목 </a:t>
            </a:r>
            <a:r>
              <a:rPr lang="en-US" altLang="ko-KR" sz="1600" dirty="0">
                <a:latin typeface="+mn-ea"/>
              </a:rPr>
              <a:t>A</a:t>
            </a:r>
            <a:r>
              <a:rPr lang="ko-KR" altLang="en-US" sz="1600" dirty="0">
                <a:latin typeface="+mn-ea"/>
              </a:rPr>
              <a:t>와 </a:t>
            </a:r>
            <a:r>
              <a:rPr lang="en-US" altLang="ko-KR" sz="1600" dirty="0">
                <a:latin typeface="+mn-ea"/>
              </a:rPr>
              <a:t>B</a:t>
            </a:r>
            <a:r>
              <a:rPr lang="ko-KR" altLang="en-US" sz="1600" dirty="0">
                <a:latin typeface="+mn-ea"/>
              </a:rPr>
              <a:t>가 거래된 횟수가 차지한 비율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ADDE2429-CF20-4975-BFB0-2FF5414001A6}"/>
              </a:ext>
            </a:extLst>
          </p:cNvPr>
          <p:cNvSpPr txBox="1"/>
          <p:nvPr/>
        </p:nvSpPr>
        <p:spPr>
          <a:xfrm>
            <a:off x="726210" y="4082752"/>
            <a:ext cx="10310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+mn-ea"/>
              </a:rPr>
              <a:t>2.</a:t>
            </a:r>
            <a:r>
              <a:rPr lang="ko-KR" altLang="en-US" sz="1600" dirty="0">
                <a:latin typeface="+mn-ea"/>
              </a:rPr>
              <a:t> 신뢰도</a:t>
            </a:r>
            <a:endParaRPr lang="en-US" altLang="ko-KR" sz="1600" dirty="0"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B1C4735E-F6DD-4B74-B525-69EB8479740C}"/>
              </a:ext>
            </a:extLst>
          </p:cNvPr>
          <p:cNvSpPr txBox="1"/>
          <p:nvPr/>
        </p:nvSpPr>
        <p:spPr>
          <a:xfrm>
            <a:off x="863030" y="4428366"/>
            <a:ext cx="56156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600" dirty="0">
                <a:latin typeface="+mn-ea"/>
              </a:rPr>
              <a:t>A</a:t>
            </a:r>
            <a:r>
              <a:rPr lang="ko-KR" altLang="en-US" sz="1600" dirty="0">
                <a:latin typeface="+mn-ea"/>
              </a:rPr>
              <a:t>를 산 사람들 중에서 </a:t>
            </a:r>
            <a:r>
              <a:rPr lang="en-US" altLang="ko-KR" sz="1600" dirty="0">
                <a:latin typeface="+mn-ea"/>
              </a:rPr>
              <a:t>A</a:t>
            </a:r>
            <a:r>
              <a:rPr lang="ko-KR" altLang="en-US" sz="1600" dirty="0">
                <a:latin typeface="+mn-ea"/>
              </a:rPr>
              <a:t>와 </a:t>
            </a:r>
            <a:r>
              <a:rPr lang="en-US" altLang="ko-KR" sz="1600" dirty="0">
                <a:latin typeface="+mn-ea"/>
              </a:rPr>
              <a:t>B</a:t>
            </a:r>
            <a:r>
              <a:rPr lang="ko-KR" altLang="en-US" sz="1600" dirty="0">
                <a:latin typeface="+mn-ea"/>
              </a:rPr>
              <a:t>를 동시에 산 사람들의 비율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3677D34A-1FDD-4E82-B811-46EEAC95BE05}"/>
              </a:ext>
            </a:extLst>
          </p:cNvPr>
          <p:cNvSpPr txBox="1"/>
          <p:nvPr/>
        </p:nvSpPr>
        <p:spPr>
          <a:xfrm>
            <a:off x="779500" y="4910075"/>
            <a:ext cx="10310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+mn-ea"/>
              </a:rPr>
              <a:t>3. </a:t>
            </a:r>
            <a:r>
              <a:rPr lang="ko-KR" altLang="en-US" sz="1600" dirty="0">
                <a:latin typeface="+mn-ea"/>
              </a:rPr>
              <a:t>향상도</a:t>
            </a:r>
            <a:endParaRPr lang="en-US" altLang="ko-KR" sz="1600" dirty="0">
              <a:latin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6A00699F-7A9D-47A8-B42E-2F768496E02F}"/>
              </a:ext>
            </a:extLst>
          </p:cNvPr>
          <p:cNvSpPr txBox="1"/>
          <p:nvPr/>
        </p:nvSpPr>
        <p:spPr>
          <a:xfrm>
            <a:off x="863030" y="5293525"/>
            <a:ext cx="82747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Tx/>
              <a:buChar char="-"/>
            </a:pPr>
            <a:r>
              <a:rPr lang="ko-KR" altLang="en-US" sz="1600" dirty="0">
                <a:latin typeface="+mn-ea"/>
              </a:rPr>
              <a:t>구매 고객 중 </a:t>
            </a:r>
            <a:r>
              <a:rPr lang="en-US" altLang="ko-KR" sz="1600" dirty="0">
                <a:latin typeface="+mn-ea"/>
              </a:rPr>
              <a:t>B</a:t>
            </a:r>
            <a:r>
              <a:rPr lang="ko-KR" altLang="en-US" sz="1600" dirty="0">
                <a:latin typeface="+mn-ea"/>
              </a:rPr>
              <a:t>를 산 사람이 차지하는 비율과 </a:t>
            </a:r>
            <a:r>
              <a:rPr lang="en-US" altLang="ko-KR" sz="1600" dirty="0">
                <a:latin typeface="+mn-ea"/>
              </a:rPr>
              <a:t>A</a:t>
            </a:r>
            <a:r>
              <a:rPr lang="ko-KR" altLang="en-US" sz="1600" dirty="0">
                <a:latin typeface="+mn-ea"/>
              </a:rPr>
              <a:t>와 </a:t>
            </a:r>
            <a:r>
              <a:rPr lang="en-US" altLang="ko-KR" sz="1600" dirty="0">
                <a:latin typeface="+mn-ea"/>
              </a:rPr>
              <a:t>B</a:t>
            </a:r>
            <a:r>
              <a:rPr lang="ko-KR" altLang="en-US" sz="1600" dirty="0">
                <a:latin typeface="+mn-ea"/>
              </a:rPr>
              <a:t>를 동시에 산 사람의 비율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신뢰도</a:t>
            </a:r>
            <a:r>
              <a:rPr lang="en-US" altLang="ko-KR" sz="1600" dirty="0">
                <a:latin typeface="+mn-ea"/>
              </a:rPr>
              <a:t>)</a:t>
            </a:r>
            <a:r>
              <a:rPr lang="ko-KR" altLang="en-US" sz="1600" dirty="0">
                <a:latin typeface="+mn-ea"/>
              </a:rPr>
              <a:t>의 비율</a:t>
            </a:r>
            <a:endParaRPr lang="en-US" altLang="ko-KR" sz="1600" dirty="0">
              <a:latin typeface="+mn-ea"/>
            </a:endParaRPr>
          </a:p>
          <a:p>
            <a:pPr marL="285750" indent="-285750" algn="just">
              <a:buFontTx/>
              <a:buChar char="-"/>
            </a:pPr>
            <a:r>
              <a:rPr lang="en-US" altLang="ko-KR" sz="1600" dirty="0">
                <a:latin typeface="+mn-ea"/>
              </a:rPr>
              <a:t>A</a:t>
            </a:r>
            <a:r>
              <a:rPr lang="ko-KR" altLang="en-US" sz="1600" dirty="0">
                <a:latin typeface="+mn-ea"/>
              </a:rPr>
              <a:t>와 </a:t>
            </a:r>
            <a:r>
              <a:rPr lang="en-US" altLang="ko-KR" sz="1600" dirty="0">
                <a:latin typeface="+mn-ea"/>
              </a:rPr>
              <a:t>B</a:t>
            </a:r>
            <a:r>
              <a:rPr lang="ko-KR" altLang="en-US" sz="1600" dirty="0">
                <a:latin typeface="+mn-ea"/>
              </a:rPr>
              <a:t>의 구매 패턴의 상관관계 파악</a:t>
            </a:r>
            <a:endParaRPr lang="en-US" altLang="ko-KR" sz="1600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ko-KR" altLang="en-US" sz="1600" dirty="0">
                <a:latin typeface="+mn-ea"/>
              </a:rPr>
              <a:t>향상도</a:t>
            </a:r>
            <a:r>
              <a:rPr lang="en-US" altLang="ko-KR" sz="1600" dirty="0">
                <a:latin typeface="+mn-ea"/>
              </a:rPr>
              <a:t>=1 : </a:t>
            </a:r>
            <a:r>
              <a:rPr lang="ko-KR" altLang="en-US" sz="1600" dirty="0">
                <a:latin typeface="+mn-ea"/>
              </a:rPr>
              <a:t>상관관계 없음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향상도</a:t>
            </a:r>
            <a:r>
              <a:rPr lang="en-US" altLang="ko-KR" sz="1600" dirty="0">
                <a:latin typeface="+mn-ea"/>
              </a:rPr>
              <a:t>&gt;1 : </a:t>
            </a:r>
            <a:r>
              <a:rPr lang="ko-KR" altLang="en-US" sz="1600" dirty="0">
                <a:latin typeface="+mn-ea"/>
              </a:rPr>
              <a:t>양의 상관관계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향상도</a:t>
            </a:r>
            <a:r>
              <a:rPr lang="en-US" altLang="ko-KR" sz="1600" dirty="0">
                <a:latin typeface="+mn-ea"/>
              </a:rPr>
              <a:t>&lt;1 : </a:t>
            </a:r>
            <a:r>
              <a:rPr lang="ko-KR" altLang="en-US" sz="1600" dirty="0">
                <a:latin typeface="+mn-ea"/>
              </a:rPr>
              <a:t>음의 상관관계</a:t>
            </a:r>
          </a:p>
        </p:txBody>
      </p:sp>
    </p:spTree>
    <p:extLst>
      <p:ext uri="{BB962C8B-B14F-4D97-AF65-F5344CB8AC3E}">
        <p14:creationId xmlns:p14="http://schemas.microsoft.com/office/powerpoint/2010/main" val="28206283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3650BF5C-9414-472C-A81B-49C57E9FD528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D572DCE-F97C-42BB-BE6D-69155A2F6BA7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CE70949-C53E-4875-A549-CEF975AD7327}"/>
              </a:ext>
            </a:extLst>
          </p:cNvPr>
          <p:cNvSpPr txBox="1"/>
          <p:nvPr/>
        </p:nvSpPr>
        <p:spPr>
          <a:xfrm>
            <a:off x="1005257" y="13993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프로젝트 진행</a:t>
            </a:r>
          </a:p>
        </p:txBody>
      </p:sp>
      <p:sp>
        <p:nvSpPr>
          <p:cNvPr id="11" name="이등변 삼각형 10">
            <a:extLst>
              <a:ext uri="{FF2B5EF4-FFF2-40B4-BE49-F238E27FC236}">
                <a16:creationId xmlns:a16="http://schemas.microsoft.com/office/drawing/2014/main" xmlns="" id="{4E41E779-131B-48AE-AF99-AFF6C4DF2389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F9138A50-9D88-451E-BF2E-9024E9656246}"/>
              </a:ext>
            </a:extLst>
          </p:cNvPr>
          <p:cNvSpPr txBox="1"/>
          <p:nvPr/>
        </p:nvSpPr>
        <p:spPr>
          <a:xfrm>
            <a:off x="295928" y="1249196"/>
            <a:ext cx="14186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/>
              <a:t>2.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Word2Vec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605EE4DF-4A39-49E3-9324-C72867594A1F}"/>
              </a:ext>
            </a:extLst>
          </p:cNvPr>
          <p:cNvSpPr txBox="1"/>
          <p:nvPr/>
        </p:nvSpPr>
        <p:spPr>
          <a:xfrm>
            <a:off x="549076" y="1743327"/>
            <a:ext cx="105923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</a:rPr>
              <a:t>문장내의 문맥을 이용해 단어간의 연관성을 도출하여 단어 자체가 가지는 의미를 다차원 공간으로 벡터화 시킴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499CE8EF-5818-42AC-B00C-464D0FB115CB}"/>
              </a:ext>
            </a:extLst>
          </p:cNvPr>
          <p:cNvSpPr/>
          <p:nvPr/>
        </p:nvSpPr>
        <p:spPr>
          <a:xfrm>
            <a:off x="691120" y="2302602"/>
            <a:ext cx="10821443" cy="863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rIns="180000" rtlCol="0" anchor="ctr"/>
          <a:lstStyle/>
          <a:p>
            <a:pPr marL="285750" indent="-285750" algn="just">
              <a:buFontTx/>
              <a:buChar char="-"/>
            </a:pP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</a:rPr>
              <a:t>문장내의 빈도가 비슷한 분포를 가진 단어들은 비슷한 의미를 가진다는 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</a:rPr>
              <a:t>Distributional Hypothesis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</a:rPr>
              <a:t>라는 언어학의 가정에 근거함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</a:endParaRPr>
          </a:p>
          <a:p>
            <a:pPr marL="285750" indent="-285750" algn="just">
              <a:buFontTx/>
              <a:buChar char="-"/>
            </a:pP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</a:rPr>
              <a:t>단어들이 실수 공간에 흩어져있다고 생각할 수 있기 때문에 각 단어들 사이의 유사도를 측정할 수 있음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</a:endParaRPr>
          </a:p>
          <a:p>
            <a:pPr marL="285750" indent="-285750" algn="just">
              <a:buFontTx/>
              <a:buChar char="-"/>
            </a:pP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</a:rPr>
              <a:t>의미 자체가 벡터로 수치화되어 있기 때문에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</a:rPr>
              <a:t>, 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</a:rPr>
              <a:t>벡터 연산을 통해서 추론을 내릴 수 있음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ACDD1692-670F-4684-A85C-4B7D5AAB6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257" y="3724977"/>
            <a:ext cx="4955774" cy="237529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86BC1BA9-D67F-4D28-92CF-48EE856F2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9603" y="3541575"/>
            <a:ext cx="3199917" cy="3043946"/>
          </a:xfrm>
          <a:prstGeom prst="rect">
            <a:avLst/>
          </a:prstGeom>
          <a:ln>
            <a:solidFill>
              <a:srgbClr val="CDCDCD"/>
            </a:solidFill>
          </a:ln>
        </p:spPr>
      </p:pic>
    </p:spTree>
    <p:extLst>
      <p:ext uri="{BB962C8B-B14F-4D97-AF65-F5344CB8AC3E}">
        <p14:creationId xmlns:p14="http://schemas.microsoft.com/office/powerpoint/2010/main" val="27127636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3650BF5C-9414-472C-A81B-49C57E9FD528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D572DCE-F97C-42BB-BE6D-69155A2F6BA7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CE70949-C53E-4875-A549-CEF975AD7327}"/>
              </a:ext>
            </a:extLst>
          </p:cNvPr>
          <p:cNvSpPr txBox="1"/>
          <p:nvPr/>
        </p:nvSpPr>
        <p:spPr>
          <a:xfrm>
            <a:off x="1005257" y="13993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프로젝트 진행</a:t>
            </a:r>
          </a:p>
        </p:txBody>
      </p:sp>
      <p:sp>
        <p:nvSpPr>
          <p:cNvPr id="11" name="이등변 삼각형 10">
            <a:extLst>
              <a:ext uri="{FF2B5EF4-FFF2-40B4-BE49-F238E27FC236}">
                <a16:creationId xmlns:a16="http://schemas.microsoft.com/office/drawing/2014/main" xmlns="" id="{4E41E779-131B-48AE-AF99-AFF6C4DF2389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6D143F7B-C680-4162-A90F-FEEA958AD08F}"/>
              </a:ext>
            </a:extLst>
          </p:cNvPr>
          <p:cNvSpPr txBox="1"/>
          <p:nvPr/>
        </p:nvSpPr>
        <p:spPr>
          <a:xfrm>
            <a:off x="471283" y="839407"/>
            <a:ext cx="17331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/>
              <a:t>3. </a:t>
            </a:r>
            <a:r>
              <a:rPr lang="ko-KR" altLang="en-US" sz="1600" b="1" dirty="0"/>
              <a:t>클러스터 분석</a:t>
            </a:r>
            <a:endParaRPr lang="en-US" altLang="ko-KR" sz="16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9C53FAA2-8F16-46D7-B071-2EE30D124639}"/>
              </a:ext>
            </a:extLst>
          </p:cNvPr>
          <p:cNvSpPr txBox="1"/>
          <p:nvPr/>
        </p:nvSpPr>
        <p:spPr>
          <a:xfrm>
            <a:off x="691119" y="1221684"/>
            <a:ext cx="115008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+mn-ea"/>
              </a:rPr>
              <a:t>주어진 데이터들의 특성을 고려해 데이터 집단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클러스터</a:t>
            </a:r>
            <a:r>
              <a:rPr lang="en-US" altLang="ko-KR" sz="1600" dirty="0">
                <a:latin typeface="+mn-ea"/>
              </a:rPr>
              <a:t>)</a:t>
            </a:r>
            <a:r>
              <a:rPr lang="ko-KR" altLang="en-US" sz="1600" dirty="0">
                <a:latin typeface="+mn-ea"/>
              </a:rPr>
              <a:t>를 정의하고 데이터 집단의 대표할 수 있는 대표점을 찾는 방법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400E6751-1C84-4066-8862-2C53CC2D5DCD}"/>
              </a:ext>
            </a:extLst>
          </p:cNvPr>
          <p:cNvSpPr txBox="1"/>
          <p:nvPr/>
        </p:nvSpPr>
        <p:spPr>
          <a:xfrm>
            <a:off x="691119" y="1696087"/>
            <a:ext cx="10733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Tx/>
              <a:buChar char="-"/>
            </a:pPr>
            <a:r>
              <a:rPr lang="en-US" altLang="ko-KR" sz="1600" dirty="0"/>
              <a:t>K-means : </a:t>
            </a:r>
            <a:r>
              <a:rPr lang="ko-KR" altLang="en-US" sz="1600" dirty="0"/>
              <a:t>각 구간을 나눈 다음 </a:t>
            </a:r>
            <a:r>
              <a:rPr lang="en-US" altLang="ko-KR" sz="1600" dirty="0"/>
              <a:t>centroid</a:t>
            </a:r>
            <a:r>
              <a:rPr lang="ko-KR" altLang="en-US" sz="1600" dirty="0"/>
              <a:t>를 찾고 </a:t>
            </a:r>
            <a:r>
              <a:rPr lang="en-US" altLang="ko-KR" sz="1600" dirty="0"/>
              <a:t>centroid</a:t>
            </a:r>
            <a:r>
              <a:rPr lang="ko-KR" altLang="en-US" sz="1600" dirty="0"/>
              <a:t>를 기준으로 구간을 다시 나누고 변경 사항이 있을 경우 다시 </a:t>
            </a:r>
            <a:r>
              <a:rPr lang="en-US" altLang="ko-KR" sz="1600" dirty="0"/>
              <a:t>centroid</a:t>
            </a:r>
            <a:r>
              <a:rPr lang="ko-KR" altLang="en-US" sz="1600" dirty="0"/>
              <a:t>를 찾아가는 방식</a:t>
            </a:r>
            <a:endParaRPr lang="en-US" altLang="ko-KR" sz="1600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xmlns="" id="{CADA9707-4342-4CC5-8B2C-085420771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72" y="2605286"/>
            <a:ext cx="3044502" cy="200954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751261B0-04B9-4E6C-88E6-0D0C8E6BA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0400" y="2741135"/>
            <a:ext cx="3109147" cy="2054896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xmlns="" id="{C1967CAC-0666-4940-854B-1679917612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1786" y="2741136"/>
            <a:ext cx="5737558" cy="177999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D4002465-B12C-4A34-A5A6-5E00A0522352}"/>
              </a:ext>
            </a:extLst>
          </p:cNvPr>
          <p:cNvSpPr txBox="1"/>
          <p:nvPr/>
        </p:nvSpPr>
        <p:spPr>
          <a:xfrm>
            <a:off x="1600859" y="5334063"/>
            <a:ext cx="98237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SKU </a:t>
            </a:r>
            <a:r>
              <a:rPr lang="ko-KR" altLang="en-US" dirty="0"/>
              <a:t>및 주문 수가 적으면 온전하지 못한 데이터라고 판단</a:t>
            </a:r>
            <a:endParaRPr lang="en-US" altLang="ko-KR" dirty="0"/>
          </a:p>
          <a:p>
            <a:r>
              <a:rPr lang="ko-KR" altLang="en-US" dirty="0"/>
              <a:t>따라서 개발하고자 하는 알고리즘이 현재의</a:t>
            </a:r>
            <a:r>
              <a:rPr lang="en-US" altLang="ko-KR" dirty="0"/>
              <a:t> SKU</a:t>
            </a:r>
            <a:r>
              <a:rPr lang="ko-KR" altLang="en-US" dirty="0"/>
              <a:t>와 주문 수 이상을 호환할 수 있어야 하므로 각 월별 주문 상품 수 상위 </a:t>
            </a:r>
            <a:r>
              <a:rPr lang="en-US" altLang="ko-KR" dirty="0"/>
              <a:t>TOP 5 </a:t>
            </a:r>
            <a:r>
              <a:rPr lang="ko-KR" altLang="en-US" dirty="0"/>
              <a:t>를 </a:t>
            </a:r>
            <a:r>
              <a:rPr lang="en-US" altLang="ko-KR" dirty="0"/>
              <a:t>sampling</a:t>
            </a:r>
            <a:r>
              <a:rPr lang="ko-KR" altLang="en-US" dirty="0"/>
              <a:t>하여 알고리즘을 테스트하고자 함</a:t>
            </a:r>
            <a:r>
              <a:rPr lang="en-US" altLang="ko-KR" dirty="0"/>
              <a:t>.</a:t>
            </a: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xmlns="" id="{857CB1F4-BD7A-4042-A4C1-5ACD2EE37470}"/>
              </a:ext>
            </a:extLst>
          </p:cNvPr>
          <p:cNvSpPr/>
          <p:nvPr/>
        </p:nvSpPr>
        <p:spPr>
          <a:xfrm>
            <a:off x="732279" y="5480847"/>
            <a:ext cx="566181" cy="5613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23273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8ADA9E74-A776-4783-9A74-35F30A672928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F314306-A7F9-49CF-A579-827B3D6235E0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4E3505D-0F3E-49D1-84F7-3D98984F6F31}"/>
              </a:ext>
            </a:extLst>
          </p:cNvPr>
          <p:cNvSpPr txBox="1"/>
          <p:nvPr/>
        </p:nvSpPr>
        <p:spPr>
          <a:xfrm>
            <a:off x="1005257" y="13993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프로젝트 진행</a:t>
            </a:r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xmlns="" id="{2AE8327C-46F9-45BB-BAF1-66E3B82468C5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xmlns="" id="{33795B7E-855D-4C55-A636-374C762F5ABC}"/>
              </a:ext>
            </a:extLst>
          </p:cNvPr>
          <p:cNvCxnSpPr>
            <a:cxnSpLocks/>
          </p:cNvCxnSpPr>
          <p:nvPr/>
        </p:nvCxnSpPr>
        <p:spPr>
          <a:xfrm>
            <a:off x="258303" y="1019195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3ACCE31-D03C-41AF-BD8D-7C13642FE6A6}"/>
              </a:ext>
            </a:extLst>
          </p:cNvPr>
          <p:cNvSpPr txBox="1"/>
          <p:nvPr/>
        </p:nvSpPr>
        <p:spPr>
          <a:xfrm>
            <a:off x="258302" y="964750"/>
            <a:ext cx="65343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pc="-1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알고리즘 적용 </a:t>
            </a:r>
            <a:r>
              <a:rPr lang="en-US" altLang="ko-KR" sz="3200" b="1" spc="-1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 LCD</a:t>
            </a:r>
            <a:r>
              <a:rPr lang="ko-KR" altLang="en-US" sz="3200" b="1" spc="-1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3200" b="1" spc="-1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 LED </a:t>
            </a:r>
            <a:r>
              <a:rPr lang="ko-KR" altLang="en-US" sz="3200" b="1" spc="-1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패널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D1680212-90DC-4036-BC65-0DD6D0B970C4}"/>
              </a:ext>
            </a:extLst>
          </p:cNvPr>
          <p:cNvSpPr txBox="1"/>
          <p:nvPr/>
        </p:nvSpPr>
        <p:spPr>
          <a:xfrm>
            <a:off x="435954" y="1816749"/>
            <a:ext cx="115067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/>
              <a:t>기존에는 </a:t>
            </a:r>
            <a:r>
              <a:rPr lang="en-US" altLang="ko-KR" sz="1600" dirty="0"/>
              <a:t>Total picking </a:t>
            </a:r>
            <a:r>
              <a:rPr lang="ko-KR" altLang="en-US" sz="1600" dirty="0"/>
              <a:t>시 상품의 바코드를 찍으면 적재되어야 하는 셀 상단의 </a:t>
            </a:r>
            <a:r>
              <a:rPr lang="en-US" altLang="ko-KR" sz="1600" dirty="0"/>
              <a:t>MPI </a:t>
            </a:r>
            <a:r>
              <a:rPr lang="ko-KR" altLang="en-US" sz="1600" dirty="0"/>
              <a:t>지시기에 불이 점등되어 위치 지시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/>
              <a:t>셀의 세로에도 패널을 부착하여 작업자의 가시성 및 효율성을 </a:t>
            </a:r>
            <a:r>
              <a:rPr lang="ko-KR" altLang="en-US" sz="1600" dirty="0" err="1"/>
              <a:t>증대시키고자</a:t>
            </a:r>
            <a:r>
              <a:rPr lang="ko-KR" altLang="en-US" sz="1600" dirty="0"/>
              <a:t> 함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/>
              <a:t>상품의 바코드를 찍으면 적재될 위치를 파악한 뒤 가로 세로에 있는 패널에 불이 들어와 교차점에 있는 셀의 위치 지시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err="1"/>
              <a:t>아두이노</a:t>
            </a:r>
            <a:r>
              <a:rPr lang="ko-KR" altLang="en-US" sz="1600" dirty="0"/>
              <a:t> 혹은 </a:t>
            </a:r>
            <a:r>
              <a:rPr lang="ko-KR" altLang="en-US" sz="1600" dirty="0" err="1"/>
              <a:t>라즈베리파이를</a:t>
            </a:r>
            <a:r>
              <a:rPr lang="ko-KR" altLang="en-US" sz="1600" dirty="0"/>
              <a:t> 이용해 패널을 만들어 부착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261680D7-466B-45A7-AFE0-B8CA6243F5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488638" y="4176296"/>
          <a:ext cx="2710707" cy="2217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3569">
                  <a:extLst>
                    <a:ext uri="{9D8B030D-6E8A-4147-A177-3AD203B41FA5}">
                      <a16:colId xmlns:a16="http://schemas.microsoft.com/office/drawing/2014/main" xmlns="" val="2392236844"/>
                    </a:ext>
                  </a:extLst>
                </a:gridCol>
                <a:gridCol w="903569">
                  <a:extLst>
                    <a:ext uri="{9D8B030D-6E8A-4147-A177-3AD203B41FA5}">
                      <a16:colId xmlns:a16="http://schemas.microsoft.com/office/drawing/2014/main" xmlns="" val="887984234"/>
                    </a:ext>
                  </a:extLst>
                </a:gridCol>
                <a:gridCol w="903569">
                  <a:extLst>
                    <a:ext uri="{9D8B030D-6E8A-4147-A177-3AD203B41FA5}">
                      <a16:colId xmlns:a16="http://schemas.microsoft.com/office/drawing/2014/main" xmlns="" val="2497889882"/>
                    </a:ext>
                  </a:extLst>
                </a:gridCol>
              </a:tblGrid>
              <a:tr h="56666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17929476"/>
                  </a:ext>
                </a:extLst>
              </a:tr>
              <a:tr h="550413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71324216"/>
                  </a:ext>
                </a:extLst>
              </a:tr>
              <a:tr h="550413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85794260"/>
                  </a:ext>
                </a:extLst>
              </a:tr>
              <a:tr h="550413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19036759"/>
                  </a:ext>
                </a:extLst>
              </a:tr>
            </a:tbl>
          </a:graphicData>
        </a:graphic>
      </p:graphicFrame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xmlns="" id="{3C7C26F7-93C6-4CC9-AF16-4C5D823F1E8F}"/>
              </a:ext>
            </a:extLst>
          </p:cNvPr>
          <p:cNvSpPr/>
          <p:nvPr/>
        </p:nvSpPr>
        <p:spPr>
          <a:xfrm>
            <a:off x="5476673" y="4849965"/>
            <a:ext cx="1060318" cy="639074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xmlns="" id="{2D432FBF-458A-4728-BF5E-4831D292A3F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488638" y="3908783"/>
          <a:ext cx="2710707" cy="1997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3569">
                  <a:extLst>
                    <a:ext uri="{9D8B030D-6E8A-4147-A177-3AD203B41FA5}">
                      <a16:colId xmlns:a16="http://schemas.microsoft.com/office/drawing/2014/main" xmlns="" val="3748571757"/>
                    </a:ext>
                  </a:extLst>
                </a:gridCol>
                <a:gridCol w="903569">
                  <a:extLst>
                    <a:ext uri="{9D8B030D-6E8A-4147-A177-3AD203B41FA5}">
                      <a16:colId xmlns:a16="http://schemas.microsoft.com/office/drawing/2014/main" xmlns="" val="3123673655"/>
                    </a:ext>
                  </a:extLst>
                </a:gridCol>
                <a:gridCol w="903569">
                  <a:extLst>
                    <a:ext uri="{9D8B030D-6E8A-4147-A177-3AD203B41FA5}">
                      <a16:colId xmlns:a16="http://schemas.microsoft.com/office/drawing/2014/main" xmlns="" val="1592059761"/>
                    </a:ext>
                  </a:extLst>
                </a:gridCol>
              </a:tblGrid>
              <a:tr h="199741">
                <a:tc>
                  <a:txBody>
                    <a:bodyPr/>
                    <a:lstStyle/>
                    <a:p>
                      <a:pPr latinLnBrk="1"/>
                      <a:endParaRPr lang="ko-KR" altLang="en-US" sz="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125054274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xmlns="" id="{793462C5-C17F-4EB0-9EBB-2EA554923AF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814319" y="4176296"/>
          <a:ext cx="2710707" cy="2217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3569">
                  <a:extLst>
                    <a:ext uri="{9D8B030D-6E8A-4147-A177-3AD203B41FA5}">
                      <a16:colId xmlns:a16="http://schemas.microsoft.com/office/drawing/2014/main" xmlns="" val="2392236844"/>
                    </a:ext>
                  </a:extLst>
                </a:gridCol>
                <a:gridCol w="903569">
                  <a:extLst>
                    <a:ext uri="{9D8B030D-6E8A-4147-A177-3AD203B41FA5}">
                      <a16:colId xmlns:a16="http://schemas.microsoft.com/office/drawing/2014/main" xmlns="" val="887984234"/>
                    </a:ext>
                  </a:extLst>
                </a:gridCol>
                <a:gridCol w="903569">
                  <a:extLst>
                    <a:ext uri="{9D8B030D-6E8A-4147-A177-3AD203B41FA5}">
                      <a16:colId xmlns:a16="http://schemas.microsoft.com/office/drawing/2014/main" xmlns="" val="2497889882"/>
                    </a:ext>
                  </a:extLst>
                </a:gridCol>
              </a:tblGrid>
              <a:tr h="56666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17929476"/>
                  </a:ext>
                </a:extLst>
              </a:tr>
              <a:tr h="550413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71324216"/>
                  </a:ext>
                </a:extLst>
              </a:tr>
              <a:tr h="550413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85794260"/>
                  </a:ext>
                </a:extLst>
              </a:tr>
              <a:tr h="550413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19036759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590B2E5E-C5C8-4F6A-9771-ED7B6D9C031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814319" y="3918511"/>
          <a:ext cx="2710707" cy="1997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3569">
                  <a:extLst>
                    <a:ext uri="{9D8B030D-6E8A-4147-A177-3AD203B41FA5}">
                      <a16:colId xmlns:a16="http://schemas.microsoft.com/office/drawing/2014/main" xmlns="" val="3748571757"/>
                    </a:ext>
                  </a:extLst>
                </a:gridCol>
                <a:gridCol w="903569">
                  <a:extLst>
                    <a:ext uri="{9D8B030D-6E8A-4147-A177-3AD203B41FA5}">
                      <a16:colId xmlns:a16="http://schemas.microsoft.com/office/drawing/2014/main" xmlns="" val="3123673655"/>
                    </a:ext>
                  </a:extLst>
                </a:gridCol>
                <a:gridCol w="903569">
                  <a:extLst>
                    <a:ext uri="{9D8B030D-6E8A-4147-A177-3AD203B41FA5}">
                      <a16:colId xmlns:a16="http://schemas.microsoft.com/office/drawing/2014/main" xmlns="" val="1592059761"/>
                    </a:ext>
                  </a:extLst>
                </a:gridCol>
              </a:tblGrid>
              <a:tr h="199741">
                <a:tc>
                  <a:txBody>
                    <a:bodyPr/>
                    <a:lstStyle/>
                    <a:p>
                      <a:pPr latinLnBrk="1"/>
                      <a:endParaRPr lang="ko-KR" altLang="en-US" sz="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125054274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xmlns="" id="{64E8D1AE-2F69-47E2-8543-3184B4F639E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580665" y="4176296"/>
          <a:ext cx="208280" cy="2217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xmlns="" val="2162083975"/>
                    </a:ext>
                  </a:extLst>
                </a:gridCol>
              </a:tblGrid>
              <a:tr h="554475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79383518"/>
                  </a:ext>
                </a:extLst>
              </a:tr>
              <a:tr h="554475"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93020722"/>
                  </a:ext>
                </a:extLst>
              </a:tr>
              <a:tr h="554475"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543837175"/>
                  </a:ext>
                </a:extLst>
              </a:tr>
              <a:tr h="554475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023028477"/>
                  </a:ext>
                </a:extLst>
              </a:tr>
            </a:tbl>
          </a:graphicData>
        </a:graphic>
      </p:graphicFrame>
      <p:grpSp>
        <p:nvGrpSpPr>
          <p:cNvPr id="34" name="그룹 33">
            <a:extLst>
              <a:ext uri="{FF2B5EF4-FFF2-40B4-BE49-F238E27FC236}">
                <a16:creationId xmlns:a16="http://schemas.microsoft.com/office/drawing/2014/main" xmlns="" id="{E6CA3318-C480-47D7-AA26-DDF328622227}"/>
              </a:ext>
            </a:extLst>
          </p:cNvPr>
          <p:cNvGrpSpPr/>
          <p:nvPr/>
        </p:nvGrpSpPr>
        <p:grpSpPr>
          <a:xfrm>
            <a:off x="7864038" y="3947695"/>
            <a:ext cx="581441" cy="144000"/>
            <a:chOff x="7805670" y="3278222"/>
            <a:chExt cx="581441" cy="144000"/>
          </a:xfrm>
          <a:solidFill>
            <a:srgbClr val="F16915"/>
          </a:solidFill>
        </p:grpSpPr>
        <p:sp>
          <p:nvSpPr>
            <p:cNvPr id="26" name="타원 25">
              <a:extLst>
                <a:ext uri="{FF2B5EF4-FFF2-40B4-BE49-F238E27FC236}">
                  <a16:creationId xmlns:a16="http://schemas.microsoft.com/office/drawing/2014/main" xmlns="" id="{ABF781B6-9A55-4B06-BC6D-E2931E8EE3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805670" y="3278222"/>
              <a:ext cx="144371" cy="144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xmlns="" id="{A35928DB-5D3A-4E05-9C00-A82417E7569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24205" y="3278222"/>
              <a:ext cx="144371" cy="144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xmlns="" id="{69FE9750-B810-4B65-A851-3551ABA1A06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42740" y="3278222"/>
              <a:ext cx="144371" cy="144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타원 30">
            <a:extLst>
              <a:ext uri="{FF2B5EF4-FFF2-40B4-BE49-F238E27FC236}">
                <a16:creationId xmlns:a16="http://schemas.microsoft.com/office/drawing/2014/main" xmlns="" id="{314FAF8F-7DBE-4C42-9559-94C1C1A3A278}"/>
              </a:ext>
            </a:extLst>
          </p:cNvPr>
          <p:cNvSpPr>
            <a:spLocks noChangeAspect="1"/>
          </p:cNvSpPr>
          <p:nvPr/>
        </p:nvSpPr>
        <p:spPr>
          <a:xfrm rot="5400000">
            <a:off x="9609898" y="4757897"/>
            <a:ext cx="144000" cy="143630"/>
          </a:xfrm>
          <a:prstGeom prst="ellipse">
            <a:avLst/>
          </a:prstGeom>
          <a:solidFill>
            <a:srgbClr val="F169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xmlns="" id="{CFE20C3D-0AE7-46FB-8BE9-F5BEAD8F35E6}"/>
              </a:ext>
            </a:extLst>
          </p:cNvPr>
          <p:cNvSpPr>
            <a:spLocks noChangeAspect="1"/>
          </p:cNvSpPr>
          <p:nvPr/>
        </p:nvSpPr>
        <p:spPr>
          <a:xfrm rot="5400000">
            <a:off x="9609898" y="4918064"/>
            <a:ext cx="144000" cy="143630"/>
          </a:xfrm>
          <a:prstGeom prst="ellipse">
            <a:avLst/>
          </a:prstGeom>
          <a:solidFill>
            <a:srgbClr val="F169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xmlns="" id="{61B14C4D-B80F-4F83-AE87-0AD27B57A955}"/>
              </a:ext>
            </a:extLst>
          </p:cNvPr>
          <p:cNvSpPr>
            <a:spLocks noChangeAspect="1"/>
          </p:cNvSpPr>
          <p:nvPr/>
        </p:nvSpPr>
        <p:spPr>
          <a:xfrm rot="5400000">
            <a:off x="9609898" y="5097687"/>
            <a:ext cx="144000" cy="143630"/>
          </a:xfrm>
          <a:prstGeom prst="ellipse">
            <a:avLst/>
          </a:prstGeom>
          <a:solidFill>
            <a:srgbClr val="F169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xmlns="" id="{201029A9-3963-4521-A91B-A44A43BF8ACD}"/>
              </a:ext>
            </a:extLst>
          </p:cNvPr>
          <p:cNvGrpSpPr/>
          <p:nvPr/>
        </p:nvGrpSpPr>
        <p:grpSpPr>
          <a:xfrm>
            <a:off x="3553270" y="3947695"/>
            <a:ext cx="581441" cy="144000"/>
            <a:chOff x="7805670" y="3278222"/>
            <a:chExt cx="581441" cy="144000"/>
          </a:xfrm>
          <a:solidFill>
            <a:srgbClr val="F16915"/>
          </a:solidFill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xmlns="" id="{9A013F8B-FBDC-4374-A89F-5206B0EEEF1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805670" y="3278222"/>
              <a:ext cx="144371" cy="144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xmlns="" id="{BB4591FF-4F59-4D57-B07E-920EF614252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24205" y="3278222"/>
              <a:ext cx="144371" cy="144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xmlns="" id="{A71EB875-6DA3-4199-AC31-91A25B70794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42740" y="3278222"/>
              <a:ext cx="144371" cy="144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xmlns="" id="{AF908874-FD89-44DF-B572-5E6988183815}"/>
              </a:ext>
            </a:extLst>
          </p:cNvPr>
          <p:cNvCxnSpPr>
            <a:cxnSpLocks/>
          </p:cNvCxnSpPr>
          <p:nvPr/>
        </p:nvCxnSpPr>
        <p:spPr>
          <a:xfrm>
            <a:off x="8169672" y="4254154"/>
            <a:ext cx="0" cy="425737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xmlns="" id="{CB97966B-3AD9-4F14-BEDF-5DEA74AF43AB}"/>
              </a:ext>
            </a:extLst>
          </p:cNvPr>
          <p:cNvCxnSpPr>
            <a:cxnSpLocks/>
          </p:cNvCxnSpPr>
          <p:nvPr/>
        </p:nvCxnSpPr>
        <p:spPr>
          <a:xfrm flipH="1">
            <a:off x="8696529" y="5006163"/>
            <a:ext cx="739304" cy="0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71720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3A89A5CA-A47E-4131-858D-C61F48358F5A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684911D-4617-4C04-BC33-F7AB1C53A1BA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5D72B34C-9C3B-4AB6-BE9F-DEDF2F5FD826}"/>
              </a:ext>
            </a:extLst>
          </p:cNvPr>
          <p:cNvSpPr txBox="1"/>
          <p:nvPr/>
        </p:nvSpPr>
        <p:spPr>
          <a:xfrm>
            <a:off x="1005257" y="13993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프로젝트 실행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xmlns="" id="{2E023E17-CB9E-4D43-A3D2-162C2426179A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xmlns="" id="{6202E224-1A7B-41D6-B396-F3382038C58D}"/>
              </a:ext>
            </a:extLst>
          </p:cNvPr>
          <p:cNvCxnSpPr>
            <a:cxnSpLocks/>
          </p:cNvCxnSpPr>
          <p:nvPr/>
        </p:nvCxnSpPr>
        <p:spPr>
          <a:xfrm>
            <a:off x="258303" y="948171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5869D7B-8AE6-4D3C-A713-A02949BA2181}"/>
              </a:ext>
            </a:extLst>
          </p:cNvPr>
          <p:cNvSpPr txBox="1"/>
          <p:nvPr/>
        </p:nvSpPr>
        <p:spPr>
          <a:xfrm>
            <a:off x="323236" y="948171"/>
            <a:ext cx="4346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pc="-15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실행 및 검증</a:t>
            </a:r>
            <a:endParaRPr lang="ko-KR" altLang="en-US" sz="3200" b="1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9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0394" y="2100445"/>
            <a:ext cx="8139490" cy="7951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en-US" sz="60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아이디어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를 통한 </a:t>
            </a:r>
            <a:r>
              <a:rPr lang="ko-KR" altLang="en-US" sz="6000" b="1" dirty="0" smtClean="0">
                <a:solidFill>
                  <a:srgbClr val="00206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기대효과</a:t>
            </a:r>
            <a:endParaRPr lang="en-US" altLang="ko-KR" sz="6000" b="1" dirty="0">
              <a:solidFill>
                <a:srgbClr val="002060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endParaRPr lang="en-US" altLang="ko-KR" sz="44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None/>
            </a:pPr>
            <a:endParaRPr lang="ko-KR" altLang="en-US" sz="32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 txBox="1">
            <a:spLocks/>
          </p:cNvSpPr>
          <p:nvPr/>
        </p:nvSpPr>
        <p:spPr>
          <a:xfrm>
            <a:off x="2330454" y="4195556"/>
            <a:ext cx="8093706" cy="10913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6000" b="1" dirty="0" smtClean="0">
                <a:solidFill>
                  <a:srgbClr val="00B0F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패널</a:t>
            </a:r>
            <a:r>
              <a:rPr lang="ko-KR" altLang="en-US" sz="4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을 통한 </a:t>
            </a:r>
            <a:r>
              <a:rPr lang="ko-KR" altLang="en-US" sz="6000" b="1" dirty="0" smtClean="0">
                <a:solidFill>
                  <a:srgbClr val="00206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알고리즘 가시화</a:t>
            </a:r>
            <a:endParaRPr lang="en-US" altLang="ko-KR" sz="6000" b="1" dirty="0" smtClean="0">
              <a:solidFill>
                <a:srgbClr val="002060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4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ko-KR" altLang="en-US" sz="32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7457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86260653-811A-44CE-A862-6FEAF9796255}"/>
              </a:ext>
            </a:extLst>
          </p:cNvPr>
          <p:cNvSpPr/>
          <p:nvPr/>
        </p:nvSpPr>
        <p:spPr>
          <a:xfrm>
            <a:off x="0" y="0"/>
            <a:ext cx="12192000" cy="6908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15922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6AF941C6-FFC9-4B4F-899F-F1EC738F1AED}"/>
              </a:ext>
            </a:extLst>
          </p:cNvPr>
          <p:cNvGrpSpPr/>
          <p:nvPr/>
        </p:nvGrpSpPr>
        <p:grpSpPr>
          <a:xfrm>
            <a:off x="-1" y="2779535"/>
            <a:ext cx="4206241" cy="638316"/>
            <a:chOff x="0" y="2622087"/>
            <a:chExt cx="4099661" cy="638316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xmlns="" id="{078306B7-1AE7-4E6B-AA02-06085B5C9D31}"/>
                </a:ext>
              </a:extLst>
            </p:cNvPr>
            <p:cNvSpPr/>
            <p:nvPr/>
          </p:nvSpPr>
          <p:spPr>
            <a:xfrm>
              <a:off x="0" y="2622087"/>
              <a:ext cx="4099661" cy="6383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1FDB0299-8852-462E-885B-4A215C1AF300}"/>
                </a:ext>
              </a:extLst>
            </p:cNvPr>
            <p:cNvSpPr txBox="1"/>
            <p:nvPr/>
          </p:nvSpPr>
          <p:spPr>
            <a:xfrm>
              <a:off x="236170" y="2675627"/>
              <a:ext cx="34819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06</a:t>
              </a:r>
              <a:r>
                <a:rPr lang="en-US" altLang="ko-KR" sz="3200" dirty="0"/>
                <a:t> </a:t>
              </a:r>
              <a:r>
                <a:rPr lang="ko-KR" altLang="en-US" sz="32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기대효과 및 결과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32511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3A89A5CA-A47E-4131-858D-C61F48358F5A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684911D-4617-4C04-BC33-F7AB1C53A1BA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06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5D72B34C-9C3B-4AB6-BE9F-DEDF2F5FD826}"/>
              </a:ext>
            </a:extLst>
          </p:cNvPr>
          <p:cNvSpPr txBox="1"/>
          <p:nvPr/>
        </p:nvSpPr>
        <p:spPr>
          <a:xfrm>
            <a:off x="1005257" y="13993"/>
            <a:ext cx="4082132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기대효과</a:t>
            </a:r>
          </a:p>
        </p:txBody>
      </p: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xmlns="" id="{2E023E17-CB9E-4D43-A3D2-162C2426179A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xmlns="" id="{6202E224-1A7B-41D6-B396-F3382038C58D}"/>
              </a:ext>
            </a:extLst>
          </p:cNvPr>
          <p:cNvCxnSpPr>
            <a:cxnSpLocks/>
          </p:cNvCxnSpPr>
          <p:nvPr/>
        </p:nvCxnSpPr>
        <p:spPr>
          <a:xfrm>
            <a:off x="258303" y="948171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5869D7B-8AE6-4D3C-A713-A02949BA2181}"/>
              </a:ext>
            </a:extLst>
          </p:cNvPr>
          <p:cNvSpPr txBox="1"/>
          <p:nvPr/>
        </p:nvSpPr>
        <p:spPr>
          <a:xfrm>
            <a:off x="323236" y="948171"/>
            <a:ext cx="6551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pc="-1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알고리즘 도입을 통한 기대효과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0F5BDE9-23B3-495E-86CB-6C7999FBA6A0}"/>
              </a:ext>
            </a:extLst>
          </p:cNvPr>
          <p:cNvSpPr txBox="1"/>
          <p:nvPr/>
        </p:nvSpPr>
        <p:spPr>
          <a:xfrm>
            <a:off x="478843" y="2155371"/>
            <a:ext cx="1127772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/>
              <a:t>개발되는 알고리즘이 상품을 타입이 아닌 </a:t>
            </a:r>
            <a:r>
              <a:rPr lang="en-US" altLang="ko-KR" dirty="0"/>
              <a:t>SKU</a:t>
            </a:r>
            <a:r>
              <a:rPr lang="ko-KR" altLang="en-US" dirty="0"/>
              <a:t>로 구분을 하기 때문에 상온제품 뿐 만 아니라 </a:t>
            </a:r>
            <a:r>
              <a:rPr lang="en-US" altLang="ko-KR" dirty="0"/>
              <a:t>2</a:t>
            </a:r>
            <a:r>
              <a:rPr lang="ko-KR" altLang="en-US" dirty="0"/>
              <a:t>온</a:t>
            </a:r>
            <a:r>
              <a:rPr lang="en-US" altLang="ko-KR" dirty="0"/>
              <a:t>, 3</a:t>
            </a:r>
            <a:r>
              <a:rPr lang="ko-KR" altLang="en-US" dirty="0"/>
              <a:t>온의 멀티조합 주문에도 확장하여 적용 가능</a:t>
            </a:r>
            <a:endParaRPr lang="en-US" altLang="ko-KR" dirty="0"/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/>
              <a:t>가시성 향상을 통한 </a:t>
            </a:r>
            <a:r>
              <a:rPr lang="en-US" altLang="ko-KR" dirty="0"/>
              <a:t>Total Picking </a:t>
            </a:r>
            <a:r>
              <a:rPr lang="ko-KR" altLang="en-US" dirty="0"/>
              <a:t>작업자의 효율성 증가</a:t>
            </a:r>
            <a:endParaRPr lang="en-US" altLang="ko-KR" dirty="0"/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/>
              <a:t>상품의 군집화로 </a:t>
            </a:r>
            <a:r>
              <a:rPr lang="en-US" altLang="ko-KR" dirty="0"/>
              <a:t>Picking </a:t>
            </a:r>
            <a:r>
              <a:rPr lang="ko-KR" altLang="en-US" dirty="0"/>
              <a:t>시간 단축 및 생산성 증가</a:t>
            </a:r>
            <a:endParaRPr lang="en-US" altLang="ko-KR" dirty="0"/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/>
              <a:t>차후 자동화 또는 로봇 도입 시 알고리즘을 그대로 적용 가능하기 때문에 새로운 알고리즘 개발 불필요</a:t>
            </a:r>
            <a:endParaRPr lang="en-US" altLang="ko-KR" dirty="0"/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xmlns="" id="{98ECAC26-A1F8-49A1-94E4-D90EF4179749}"/>
              </a:ext>
            </a:extLst>
          </p:cNvPr>
          <p:cNvSpPr/>
          <p:nvPr/>
        </p:nvSpPr>
        <p:spPr>
          <a:xfrm>
            <a:off x="871908" y="5264463"/>
            <a:ext cx="797094" cy="6214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2DE923C0-391E-4672-BF84-846E478820B7}"/>
              </a:ext>
            </a:extLst>
          </p:cNvPr>
          <p:cNvSpPr txBox="1"/>
          <p:nvPr/>
        </p:nvSpPr>
        <p:spPr>
          <a:xfrm>
            <a:off x="2061785" y="5390515"/>
            <a:ext cx="44807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고객들에게 더 나은 물류 서비스 제공</a:t>
            </a:r>
          </a:p>
        </p:txBody>
      </p:sp>
    </p:spTree>
    <p:extLst>
      <p:ext uri="{BB962C8B-B14F-4D97-AF65-F5344CB8AC3E}">
        <p14:creationId xmlns:p14="http://schemas.microsoft.com/office/powerpoint/2010/main" val="3949206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18" y="52942"/>
            <a:ext cx="1474444" cy="607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E GLOBAL SCM INNOVATOR CJ korea express CJ대한통운의 물류터미널내 전경 사진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90" y="717012"/>
            <a:ext cx="12201390" cy="4595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DAB779F0-494D-4E66-A022-64AA58BFF07A}"/>
              </a:ext>
            </a:extLst>
          </p:cNvPr>
          <p:cNvSpPr/>
          <p:nvPr/>
        </p:nvSpPr>
        <p:spPr>
          <a:xfrm>
            <a:off x="-9390" y="717012"/>
            <a:ext cx="12192000" cy="4595858"/>
          </a:xfrm>
          <a:prstGeom prst="rect">
            <a:avLst/>
          </a:prstGeom>
          <a:solidFill>
            <a:srgbClr val="00B0F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1592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625CF6F0-C05A-433F-98AC-F2E831AAB84E}"/>
              </a:ext>
            </a:extLst>
          </p:cNvPr>
          <p:cNvSpPr txBox="1"/>
          <p:nvPr/>
        </p:nvSpPr>
        <p:spPr>
          <a:xfrm>
            <a:off x="482138" y="5464503"/>
            <a:ext cx="11405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CJ</a:t>
            </a:r>
            <a:r>
              <a:rPr lang="ko-KR" altLang="en-US" sz="3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대한통운</a:t>
            </a:r>
            <a:r>
              <a:rPr lang="ko-KR" altLang="en-US" sz="32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3200" dirty="0" smtClean="0">
                <a:solidFill>
                  <a:srgbClr val="EE922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오산물류센터</a:t>
            </a:r>
            <a:r>
              <a:rPr lang="ko-KR" altLang="en-US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3200" dirty="0" smtClean="0">
                <a:solidFill>
                  <a:srgbClr val="1376B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효율적 </a:t>
            </a:r>
            <a:r>
              <a:rPr lang="en-US" altLang="ko-KR" sz="3200" dirty="0" smtClean="0">
                <a:solidFill>
                  <a:srgbClr val="1376B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MPS </a:t>
            </a:r>
            <a:r>
              <a:rPr lang="ko-KR" altLang="en-US" sz="3200" dirty="0" smtClean="0">
                <a:solidFill>
                  <a:srgbClr val="1376B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배치 알고리즘과 패널 개발</a:t>
            </a:r>
            <a:endParaRPr lang="ko-KR" altLang="en-US" sz="3200" dirty="0">
              <a:solidFill>
                <a:srgbClr val="1376B5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25CF6F0-C05A-433F-98AC-F2E831AAB84E}"/>
              </a:ext>
            </a:extLst>
          </p:cNvPr>
          <p:cNvSpPr txBox="1"/>
          <p:nvPr/>
        </p:nvSpPr>
        <p:spPr>
          <a:xfrm>
            <a:off x="384079" y="6178106"/>
            <a:ext cx="114050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동국대학교 </a:t>
            </a:r>
            <a:r>
              <a:rPr lang="en-US" altLang="ko-KR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ICIP – </a:t>
            </a:r>
            <a:r>
              <a:rPr lang="ko-KR" altLang="en-US" sz="28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포챈스</a:t>
            </a:r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8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멘토</a:t>
            </a:r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최용덕</a:t>
            </a:r>
            <a:r>
              <a:rPr lang="en-US" altLang="ko-KR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800" dirty="0">
              <a:solidFill>
                <a:srgbClr val="00B0F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307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J 대한통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18" y="52942"/>
            <a:ext cx="1474444" cy="607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E GLOBAL SCM INNOVATOR CJ korea express CJ대한통운의 물류터미널내 전경 사진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90" y="717012"/>
            <a:ext cx="12201390" cy="4595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DAB779F0-494D-4E66-A022-64AA58BFF07A}"/>
              </a:ext>
            </a:extLst>
          </p:cNvPr>
          <p:cNvSpPr/>
          <p:nvPr/>
        </p:nvSpPr>
        <p:spPr>
          <a:xfrm>
            <a:off x="0" y="0"/>
            <a:ext cx="12192000" cy="6908800"/>
          </a:xfrm>
          <a:prstGeom prst="rect">
            <a:avLst/>
          </a:prstGeom>
          <a:solidFill>
            <a:srgbClr val="00B0F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1592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625CF6F0-C05A-433F-98AC-F2E831AAB84E}"/>
              </a:ext>
            </a:extLst>
          </p:cNvPr>
          <p:cNvSpPr txBox="1"/>
          <p:nvPr/>
        </p:nvSpPr>
        <p:spPr>
          <a:xfrm>
            <a:off x="7116558" y="5787669"/>
            <a:ext cx="48038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err="1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포챈스</a:t>
            </a:r>
            <a:r>
              <a:rPr lang="ko-KR" altLang="en-US" sz="36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김원태 김근호 소유니</a:t>
            </a:r>
            <a:endParaRPr lang="ko-KR" altLang="en-US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 flipH="1">
            <a:off x="7116558" y="6434000"/>
            <a:ext cx="4803894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8098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J MP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623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14E15B4B-69B1-4868-A524-F8BF752B2F40}"/>
              </a:ext>
            </a:extLst>
          </p:cNvPr>
          <p:cNvSpPr/>
          <p:nvPr/>
        </p:nvSpPr>
        <p:spPr>
          <a:xfrm>
            <a:off x="492125" y="1459014"/>
            <a:ext cx="3823502" cy="4076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11D5E5C0-C7C7-4877-AE29-CA64620B8E8F}"/>
              </a:ext>
            </a:extLst>
          </p:cNvPr>
          <p:cNvSpPr/>
          <p:nvPr/>
        </p:nvSpPr>
        <p:spPr>
          <a:xfrm>
            <a:off x="579983" y="1592594"/>
            <a:ext cx="33826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r>
              <a:rPr lang="en-US" altLang="ko-KR" sz="2800" dirty="0"/>
              <a:t> </a:t>
            </a:r>
            <a:r>
              <a:rPr lang="ko-KR" altLang="en-US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추진배경 및 필요성</a:t>
            </a:r>
            <a:endParaRPr lang="ko-KR" altLang="en-US" sz="28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80DF40A0-3BDA-424B-B07B-22B0989A64A1}"/>
              </a:ext>
            </a:extLst>
          </p:cNvPr>
          <p:cNvSpPr/>
          <p:nvPr/>
        </p:nvSpPr>
        <p:spPr>
          <a:xfrm>
            <a:off x="579983" y="2746663"/>
            <a:ext cx="199285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</a:t>
            </a:r>
            <a:r>
              <a:rPr lang="en-US" altLang="ko-KR" sz="2800" dirty="0" smtClean="0"/>
              <a:t> </a:t>
            </a:r>
            <a:r>
              <a:rPr lang="ko-KR" altLang="en-US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현황파악</a:t>
            </a:r>
            <a:endParaRPr lang="ko-KR" altLang="en-US" sz="28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1288D495-B3DE-4F60-869B-3D6191B81055}"/>
              </a:ext>
            </a:extLst>
          </p:cNvPr>
          <p:cNvSpPr/>
          <p:nvPr/>
        </p:nvSpPr>
        <p:spPr>
          <a:xfrm>
            <a:off x="579983" y="3401961"/>
            <a:ext cx="382508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r>
              <a:rPr lang="en-US" altLang="ko-KR" sz="2800" dirty="0" smtClean="0"/>
              <a:t> </a:t>
            </a:r>
            <a:r>
              <a:rPr lang="ko-KR" altLang="en-US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과제 및 아이디어 도출</a:t>
            </a:r>
            <a:endParaRPr lang="ko-KR" altLang="en-US" sz="28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412440AD-4BEC-4C5A-8E2C-CC280D09C865}"/>
              </a:ext>
            </a:extLst>
          </p:cNvPr>
          <p:cNvSpPr/>
          <p:nvPr/>
        </p:nvSpPr>
        <p:spPr>
          <a:xfrm>
            <a:off x="579983" y="4057259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  <a:r>
              <a:rPr lang="en-US" altLang="ko-KR" sz="2800" dirty="0" smtClean="0"/>
              <a:t> </a:t>
            </a:r>
            <a:r>
              <a:rPr lang="ko-KR" altLang="en-US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프로젝트 실행</a:t>
            </a:r>
            <a:endParaRPr lang="ko-KR" altLang="en-US" sz="28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54E5A1C1-AB2D-4F8B-8333-8C21A70E9FB3}"/>
              </a:ext>
            </a:extLst>
          </p:cNvPr>
          <p:cNvSpPr/>
          <p:nvPr/>
        </p:nvSpPr>
        <p:spPr>
          <a:xfrm>
            <a:off x="579983" y="4712557"/>
            <a:ext cx="31245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06</a:t>
            </a:r>
            <a:r>
              <a:rPr lang="en-US" altLang="ko-KR" sz="2800" dirty="0" smtClean="0"/>
              <a:t> </a:t>
            </a:r>
            <a:r>
              <a:rPr lang="ko-KR" altLang="en-US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기대효과 및 결과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711B6BC4-8BE7-4D98-BF35-69887B3C8825}"/>
              </a:ext>
            </a:extLst>
          </p:cNvPr>
          <p:cNvSpPr/>
          <p:nvPr/>
        </p:nvSpPr>
        <p:spPr>
          <a:xfrm>
            <a:off x="579983" y="2157404"/>
            <a:ext cx="27077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  <a:r>
              <a:rPr lang="en-US" altLang="ko-KR" sz="2800" dirty="0" smtClean="0"/>
              <a:t> </a:t>
            </a:r>
            <a:r>
              <a:rPr lang="ko-KR" altLang="en-US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프로젝트 목표</a:t>
            </a:r>
            <a:endParaRPr lang="ko-KR" altLang="en-US" sz="28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2052" name="Picture 4" descr="CJ대한통운에 대한 이미지 검색결과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979" y="215959"/>
            <a:ext cx="3735644" cy="1046697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7618" y="2903190"/>
            <a:ext cx="7734382" cy="386027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25CF6F0-C05A-433F-98AC-F2E831AAB84E}"/>
              </a:ext>
            </a:extLst>
          </p:cNvPr>
          <p:cNvSpPr txBox="1"/>
          <p:nvPr/>
        </p:nvSpPr>
        <p:spPr>
          <a:xfrm>
            <a:off x="4954987" y="623098"/>
            <a:ext cx="67396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CJ</a:t>
            </a:r>
            <a:r>
              <a:rPr lang="ko-KR" altLang="en-US" sz="4000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대한통운</a:t>
            </a:r>
            <a:r>
              <a:rPr lang="ko-KR" altLang="en-US" sz="4000" dirty="0" smtClean="0">
                <a:solidFill>
                  <a:srgbClr val="FFC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4000" dirty="0" smtClean="0">
                <a:solidFill>
                  <a:srgbClr val="EE922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오산물류센터</a:t>
            </a:r>
            <a:r>
              <a:rPr lang="ko-KR" altLang="en-US" sz="40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endParaRPr lang="en-US" altLang="ko-KR" sz="4000" dirty="0" smtClean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r"/>
            <a:r>
              <a:rPr lang="ko-KR" altLang="en-US" sz="4000" dirty="0" smtClean="0">
                <a:solidFill>
                  <a:srgbClr val="1376B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효율적 </a:t>
            </a:r>
            <a:r>
              <a:rPr lang="en-US" altLang="ko-KR" sz="4000" dirty="0" smtClean="0">
                <a:solidFill>
                  <a:srgbClr val="1376B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MPS </a:t>
            </a:r>
            <a:r>
              <a:rPr lang="ko-KR" altLang="en-US" sz="4000" dirty="0" smtClean="0">
                <a:solidFill>
                  <a:srgbClr val="1376B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배치 알고리즘과 </a:t>
            </a:r>
            <a:r>
              <a:rPr lang="ko-KR" altLang="en-US" sz="4000" dirty="0" smtClean="0">
                <a:solidFill>
                  <a:srgbClr val="E33043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패널 개발</a:t>
            </a:r>
            <a:endParaRPr lang="ko-KR" altLang="en-US" sz="4000" dirty="0">
              <a:solidFill>
                <a:srgbClr val="E33043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403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86260653-811A-44CE-A862-6FEAF9796255}"/>
              </a:ext>
            </a:extLst>
          </p:cNvPr>
          <p:cNvSpPr/>
          <p:nvPr/>
        </p:nvSpPr>
        <p:spPr>
          <a:xfrm>
            <a:off x="0" y="0"/>
            <a:ext cx="12192000" cy="6908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15922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6AF941C6-FFC9-4B4F-899F-F1EC738F1AED}"/>
              </a:ext>
            </a:extLst>
          </p:cNvPr>
          <p:cNvGrpSpPr/>
          <p:nvPr/>
        </p:nvGrpSpPr>
        <p:grpSpPr>
          <a:xfrm>
            <a:off x="0" y="2779535"/>
            <a:ext cx="4721629" cy="1130758"/>
            <a:chOff x="0" y="2622087"/>
            <a:chExt cx="4099661" cy="1130758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xmlns="" id="{078306B7-1AE7-4E6B-AA02-06085B5C9D31}"/>
                </a:ext>
              </a:extLst>
            </p:cNvPr>
            <p:cNvSpPr/>
            <p:nvPr/>
          </p:nvSpPr>
          <p:spPr>
            <a:xfrm>
              <a:off x="0" y="2622087"/>
              <a:ext cx="4099661" cy="6383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1FDB0299-8852-462E-885B-4A215C1AF300}"/>
                </a:ext>
              </a:extLst>
            </p:cNvPr>
            <p:cNvSpPr txBox="1"/>
            <p:nvPr/>
          </p:nvSpPr>
          <p:spPr>
            <a:xfrm>
              <a:off x="236170" y="2675627"/>
              <a:ext cx="3481986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01</a:t>
              </a:r>
              <a:r>
                <a:rPr lang="en-US" altLang="ko-KR" sz="3200" dirty="0"/>
                <a:t> </a:t>
              </a:r>
              <a:r>
                <a:rPr lang="ko-KR" altLang="en-US" sz="32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추진배경 및 필요성</a:t>
              </a:r>
              <a:endPara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6021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3A89A5CA-A47E-4131-858D-C61F48358F5A}"/>
              </a:ext>
            </a:extLst>
          </p:cNvPr>
          <p:cNvSpPr/>
          <p:nvPr/>
        </p:nvSpPr>
        <p:spPr>
          <a:xfrm>
            <a:off x="0" y="0"/>
            <a:ext cx="871908" cy="5797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A7E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684911D-4617-4C04-BC33-F7AB1C53A1BA}"/>
              </a:ext>
            </a:extLst>
          </p:cNvPr>
          <p:cNvSpPr txBox="1"/>
          <p:nvPr/>
        </p:nvSpPr>
        <p:spPr>
          <a:xfrm>
            <a:off x="83529" y="-27744"/>
            <a:ext cx="704850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5D72B34C-9C3B-4AB6-BE9F-DEDF2F5FD826}"/>
              </a:ext>
            </a:extLst>
          </p:cNvPr>
          <p:cNvSpPr txBox="1"/>
          <p:nvPr/>
        </p:nvSpPr>
        <p:spPr>
          <a:xfrm>
            <a:off x="1005257" y="13993"/>
            <a:ext cx="3599993" cy="584775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320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추진배경 및 필요성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xmlns="" id="{2E023E17-CB9E-4D43-A3D2-162C2426179A}"/>
              </a:ext>
            </a:extLst>
          </p:cNvPr>
          <p:cNvSpPr/>
          <p:nvPr/>
        </p:nvSpPr>
        <p:spPr>
          <a:xfrm rot="6748181">
            <a:off x="653518" y="351830"/>
            <a:ext cx="501650" cy="254000"/>
          </a:xfrm>
          <a:prstGeom prst="triangle">
            <a:avLst/>
          </a:prstGeom>
          <a:solidFill>
            <a:srgbClr val="0070C0"/>
          </a:solidFill>
          <a:ln>
            <a:noFill/>
          </a:ln>
          <a:effectLst>
            <a:outerShdw blurRad="76200" dist="50800" dir="18900000" sx="89000" sy="89000" kx="-1200000" algn="bl" rotWithShape="0">
              <a:schemeClr val="tx1">
                <a:lumMod val="75000"/>
                <a:lumOff val="25000"/>
                <a:alpha val="9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xmlns="" id="{6202E224-1A7B-41D6-B396-F3382038C58D}"/>
              </a:ext>
            </a:extLst>
          </p:cNvPr>
          <p:cNvCxnSpPr>
            <a:cxnSpLocks/>
          </p:cNvCxnSpPr>
          <p:nvPr/>
        </p:nvCxnSpPr>
        <p:spPr>
          <a:xfrm>
            <a:off x="258303" y="948171"/>
            <a:ext cx="0" cy="448982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5869D7B-8AE6-4D3C-A713-A02949BA2181}"/>
              </a:ext>
            </a:extLst>
          </p:cNvPr>
          <p:cNvSpPr txBox="1"/>
          <p:nvPr/>
        </p:nvSpPr>
        <p:spPr>
          <a:xfrm>
            <a:off x="258302" y="893726"/>
            <a:ext cx="4346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spc="-15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추진배경 및 필요성</a:t>
            </a:r>
            <a:endParaRPr lang="ko-KR" altLang="en-US" sz="3200" spc="-1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9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356" y="1613075"/>
            <a:ext cx="10361242" cy="14192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1. 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온라인</a:t>
            </a: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/</a:t>
            </a:r>
            <a:r>
              <a:rPr lang="ko-KR" altLang="en-US" sz="2400" b="1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모바일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2400" b="1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커머스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시장의 성장</a:t>
            </a:r>
            <a:endParaRPr lang="en-US" altLang="ko-KR" sz="2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buFont typeface="Symbol" panose="05050102010706020507" pitchFamily="18" charset="2"/>
              <a:buChar char="Þ"/>
            </a:pP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CJ</a:t>
            </a:r>
            <a:r>
              <a:rPr lang="ko-KR" altLang="en-US" sz="2400" b="1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온마트</a:t>
            </a: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제일제당</a:t>
            </a: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)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처리 </a:t>
            </a:r>
            <a:r>
              <a:rPr lang="ko-KR" altLang="en-US" sz="2400" b="1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물류량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증가</a:t>
            </a:r>
            <a:endParaRPr lang="ko-KR" altLang="en-US" sz="16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 txBox="1">
            <a:spLocks/>
          </p:cNvSpPr>
          <p:nvPr/>
        </p:nvSpPr>
        <p:spPr>
          <a:xfrm>
            <a:off x="352791" y="2636696"/>
            <a:ext cx="10361242" cy="1190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b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</a:t>
            </a: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  CJ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제일제당의 상품다양화로  </a:t>
            </a: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SKU(Stock Keeping Unit) 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수 증가 </a:t>
            </a:r>
            <a:endParaRPr lang="en-US" altLang="ko-KR" sz="2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=&gt; 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물류처리의 복잡성 증가</a:t>
            </a:r>
            <a:endParaRPr lang="ko-KR" altLang="en-US" sz="16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xmlns="" id="{A9369527-510E-42A8-8F7D-435821B97C6A}"/>
              </a:ext>
            </a:extLst>
          </p:cNvPr>
          <p:cNvSpPr txBox="1">
            <a:spLocks/>
          </p:cNvSpPr>
          <p:nvPr/>
        </p:nvSpPr>
        <p:spPr>
          <a:xfrm>
            <a:off x="349418" y="3630738"/>
            <a:ext cx="10361242" cy="1190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3.  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주문중심이 </a:t>
            </a: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B2B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에서 </a:t>
            </a: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B2C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로 이동 </a:t>
            </a:r>
            <a:endParaRPr lang="en-US" altLang="ko-KR" sz="24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=&gt; </a:t>
            </a:r>
            <a:r>
              <a:rPr lang="ko-KR" altLang="en-US" sz="24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물류처리의 다양성 증가</a:t>
            </a:r>
            <a:endParaRPr lang="ko-KR" altLang="en-US" sz="16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003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1748</TotalTime>
  <Words>1356</Words>
  <Application>Microsoft Office PowerPoint</Application>
  <PresentationFormat>와이드스크린</PresentationFormat>
  <Paragraphs>227</Paragraphs>
  <Slides>38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38</vt:i4>
      </vt:variant>
    </vt:vector>
  </HeadingPairs>
  <TitlesOfParts>
    <vt:vector size="47" baseType="lpstr">
      <vt:lpstr>나눔스퀘어 ExtraBold</vt:lpstr>
      <vt:lpstr>Symbol</vt:lpstr>
      <vt:lpstr>Arial</vt:lpstr>
      <vt:lpstr>맑은 고딕</vt:lpstr>
      <vt:lpstr>나눔바른고딕 Light</vt:lpstr>
      <vt:lpstr>나눔바른고딕</vt:lpstr>
      <vt:lpstr>배달의민족 한나는 열한살</vt:lpstr>
      <vt:lpstr>나눔고딕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이우준</dc:creator>
  <cp:lastModifiedBy>LG</cp:lastModifiedBy>
  <cp:revision>80</cp:revision>
  <dcterms:created xsi:type="dcterms:W3CDTF">2017-09-29T11:08:58Z</dcterms:created>
  <dcterms:modified xsi:type="dcterms:W3CDTF">2017-11-07T00:59:43Z</dcterms:modified>
</cp:coreProperties>
</file>

<file path=docProps/thumbnail.jpeg>
</file>